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1945" autoAdjust="0"/>
  </p:normalViewPr>
  <p:slideViewPr>
    <p:cSldViewPr snapToGrid="0">
      <p:cViewPr varScale="1">
        <p:scale>
          <a:sx n="76" d="100"/>
          <a:sy n="76" d="100"/>
        </p:scale>
        <p:origin x="9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32" name="PlaceHolder 2"/>
          <p:cNvSpPr>
            <a:spLocks noGrp="1"/>
          </p:cNvSpPr>
          <p:nvPr>
            <p:ph type="body"/>
          </p:nvPr>
        </p:nvSpPr>
        <p:spPr>
          <a:xfrm>
            <a:off x="1435680" y="1447920"/>
            <a:ext cx="7497720" cy="2289600"/>
          </a:xfrm>
          <a:prstGeom prst="rect">
            <a:avLst/>
          </a:prstGeom>
        </p:spPr>
        <p:txBody>
          <a:bodyPr lIns="0" tIns="0" rIns="0" bIns="0"/>
          <a:lstStyle/>
          <a:p>
            <a:endParaRPr/>
          </a:p>
        </p:txBody>
      </p:sp>
      <p:sp>
        <p:nvSpPr>
          <p:cNvPr id="33" name="PlaceHolder 3"/>
          <p:cNvSpPr>
            <a:spLocks noGrp="1"/>
          </p:cNvSpPr>
          <p:nvPr>
            <p:ph type="body"/>
          </p:nvPr>
        </p:nvSpPr>
        <p:spPr>
          <a:xfrm>
            <a:off x="1435680" y="3955320"/>
            <a:ext cx="7497720" cy="22896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35" name="PlaceHolder 2"/>
          <p:cNvSpPr>
            <a:spLocks noGrp="1"/>
          </p:cNvSpPr>
          <p:nvPr>
            <p:ph type="body"/>
          </p:nvPr>
        </p:nvSpPr>
        <p:spPr>
          <a:xfrm>
            <a:off x="1435680" y="1447920"/>
            <a:ext cx="3658680" cy="2289600"/>
          </a:xfrm>
          <a:prstGeom prst="rect">
            <a:avLst/>
          </a:prstGeom>
        </p:spPr>
        <p:txBody>
          <a:bodyPr lIns="0" tIns="0" rIns="0" bIns="0"/>
          <a:lstStyle/>
          <a:p>
            <a:endParaRPr/>
          </a:p>
        </p:txBody>
      </p:sp>
      <p:sp>
        <p:nvSpPr>
          <p:cNvPr id="36" name="PlaceHolder 3"/>
          <p:cNvSpPr>
            <a:spLocks noGrp="1"/>
          </p:cNvSpPr>
          <p:nvPr>
            <p:ph type="body"/>
          </p:nvPr>
        </p:nvSpPr>
        <p:spPr>
          <a:xfrm>
            <a:off x="5277600" y="1447920"/>
            <a:ext cx="3658680" cy="2289600"/>
          </a:xfrm>
          <a:prstGeom prst="rect">
            <a:avLst/>
          </a:prstGeom>
        </p:spPr>
        <p:txBody>
          <a:bodyPr lIns="0" tIns="0" rIns="0" bIns="0"/>
          <a:lstStyle/>
          <a:p>
            <a:endParaRPr/>
          </a:p>
        </p:txBody>
      </p:sp>
      <p:sp>
        <p:nvSpPr>
          <p:cNvPr id="37" name="PlaceHolder 4"/>
          <p:cNvSpPr>
            <a:spLocks noGrp="1"/>
          </p:cNvSpPr>
          <p:nvPr>
            <p:ph type="body"/>
          </p:nvPr>
        </p:nvSpPr>
        <p:spPr>
          <a:xfrm>
            <a:off x="5277600" y="3955320"/>
            <a:ext cx="3658680" cy="2289600"/>
          </a:xfrm>
          <a:prstGeom prst="rect">
            <a:avLst/>
          </a:prstGeom>
        </p:spPr>
        <p:txBody>
          <a:bodyPr lIns="0" tIns="0" rIns="0" bIns="0"/>
          <a:lstStyle/>
          <a:p>
            <a:endParaRPr/>
          </a:p>
        </p:txBody>
      </p:sp>
      <p:sp>
        <p:nvSpPr>
          <p:cNvPr id="38" name="PlaceHolder 5"/>
          <p:cNvSpPr>
            <a:spLocks noGrp="1"/>
          </p:cNvSpPr>
          <p:nvPr>
            <p:ph type="body"/>
          </p:nvPr>
        </p:nvSpPr>
        <p:spPr>
          <a:xfrm>
            <a:off x="1435680" y="3955320"/>
            <a:ext cx="3658680" cy="22896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40" name="PlaceHolder 2"/>
          <p:cNvSpPr>
            <a:spLocks noGrp="1"/>
          </p:cNvSpPr>
          <p:nvPr>
            <p:ph type="body"/>
          </p:nvPr>
        </p:nvSpPr>
        <p:spPr>
          <a:xfrm>
            <a:off x="1435680" y="1447920"/>
            <a:ext cx="7497720" cy="4800240"/>
          </a:xfrm>
          <a:prstGeom prst="rect">
            <a:avLst/>
          </a:prstGeom>
        </p:spPr>
        <p:txBody>
          <a:bodyPr lIns="0" tIns="0" rIns="0" bIns="0"/>
          <a:lstStyle/>
          <a:p>
            <a:endParaRPr/>
          </a:p>
        </p:txBody>
      </p:sp>
      <p:sp>
        <p:nvSpPr>
          <p:cNvPr id="41" name="PlaceHolder 3"/>
          <p:cNvSpPr>
            <a:spLocks noGrp="1"/>
          </p:cNvSpPr>
          <p:nvPr>
            <p:ph type="body"/>
          </p:nvPr>
        </p:nvSpPr>
        <p:spPr>
          <a:xfrm>
            <a:off x="1435680" y="1447920"/>
            <a:ext cx="7497720" cy="4800240"/>
          </a:xfrm>
          <a:prstGeom prst="rect">
            <a:avLst/>
          </a:prstGeom>
        </p:spPr>
        <p:txBody>
          <a:bodyPr lIns="0" tIns="0" rIns="0" bIns="0"/>
          <a:lstStyle/>
          <a:p>
            <a:endParaRPr/>
          </a:p>
        </p:txBody>
      </p:sp>
      <p:pic>
        <p:nvPicPr>
          <p:cNvPr id="42" name="Imagem 41"/>
          <p:cNvPicPr/>
          <p:nvPr/>
        </p:nvPicPr>
        <p:blipFill>
          <a:blip r:embed="rId2"/>
          <a:stretch/>
        </p:blipFill>
        <p:spPr>
          <a:xfrm>
            <a:off x="2176200" y="1447920"/>
            <a:ext cx="6016320" cy="4800240"/>
          </a:xfrm>
          <a:prstGeom prst="rect">
            <a:avLst/>
          </a:prstGeom>
          <a:ln>
            <a:noFill/>
          </a:ln>
        </p:spPr>
      </p:pic>
      <p:pic>
        <p:nvPicPr>
          <p:cNvPr id="43" name="Imagem 42"/>
          <p:cNvPicPr/>
          <p:nvPr/>
        </p:nvPicPr>
        <p:blipFill>
          <a:blip r:embed="rId2"/>
          <a:stretch/>
        </p:blipFill>
        <p:spPr>
          <a:xfrm>
            <a:off x="2176200" y="1447920"/>
            <a:ext cx="6016320" cy="48002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9EBE2-8227-0673-FAC3-C1CC4D3D126B}"/>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9EFEDD4-B90F-F0C8-7940-E9E6605F3D00}"/>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A9941DD-A8F7-9F4A-F13D-B98494B32772}"/>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47DE7A35-81FC-50F9-D250-95F26E862C54}"/>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E15C84-FCD9-99E3-6D13-C2FF47BA9C24}"/>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2C7F7-4FCF-6286-8FA5-1CD86AD41B5B}"/>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CB245EA-E99D-7742-8163-5C98F52FBA30}"/>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BFF6B32-1498-56A0-6E5C-942111B096A4}"/>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F4F17C8E-3FA8-5C0C-8F9B-6B9D1FD67E5E}"/>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364821E-2113-6181-0693-B1C1FE2D34A9}"/>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1AF61-5D2E-403A-64FB-EC8B7AF8179A}"/>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4435A22-9CDF-BCEB-12FF-9A04A9DB1177}"/>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F69604-0694-B8B6-2B8E-8776341233B7}"/>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B9082C8C-2600-E703-D304-1116B8DEF6BA}"/>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1057A97-1F58-43D5-9537-0671D468FDE2}"/>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56703-FB83-47DA-929F-F94A4D52A830}"/>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92699C7-6D8F-F302-E32E-1CF5A0BDA615}"/>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A8EBE0-25A8-8DDD-C779-F8AB3231FBCC}"/>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0987B758-352C-8F63-F627-4FC7213A3CCD}"/>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89C902-7169-343E-E301-B64AC0B30434}"/>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336C9-0FB5-491F-4DBA-3345674567CF}"/>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A3C3483-1C74-FF9D-7D97-DBFA7C04CD27}"/>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7B3ABC-1BF9-6B3A-F515-DAAC8085AFFC}"/>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42B970F1-C7D0-D0B4-2BA8-A7B002AC103D}"/>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864A3C-3A75-42B6-9EE0-972C75ED2375}"/>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24B18-6132-0E6C-D125-D3A4AE1E699F}"/>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6EA5434-F27B-D363-C0E3-00FAF0257DBD}"/>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A61AD5B-A781-9640-A4C6-C4A6FD834653}"/>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92FCF966-7FEA-E7B9-4210-88B6079261C3}"/>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9C3157-F1CB-8D43-1A08-150AEE8DDFC8}"/>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11" name="PlaceHolder 2"/>
          <p:cNvSpPr>
            <a:spLocks noGrp="1"/>
          </p:cNvSpPr>
          <p:nvPr>
            <p:ph type="subTitle"/>
          </p:nvPr>
        </p:nvSpPr>
        <p:spPr>
          <a:xfrm>
            <a:off x="1435680" y="1447920"/>
            <a:ext cx="7497720" cy="48002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C7E11-57BE-A109-BE13-D2FD6AD99BFD}"/>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55997F3-AE7E-0E50-C867-5342806B7A40}"/>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1BE3DA-2A28-3860-EF7F-C9EA85828896}"/>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FECEF933-B390-EF2B-8429-3AE8DD9A94DE}"/>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2DD886-1D53-0965-2E84-79088CA5AF24}"/>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60630-439C-3469-416A-3862269E4F65}"/>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060B76F-FB4D-DB2B-2EA9-4000903A73BA}"/>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78C2EC-56CF-30C1-80F9-47E5566FA294}"/>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0B9D2EE6-F192-1FE8-208B-05F2B93F11F6}"/>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683CA7E-C06B-70E9-F3B1-A36761F14031}"/>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230FD-1BB6-6A87-6E6F-5B8DF5C1342F}"/>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64F5AFE-03F9-ED0C-07CF-FD6D2CA18EED}"/>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3E6C549-4B71-DFE7-EBFC-92D95DD2C9F3}"/>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D1194AF3-739B-7A11-9FC1-1551A67E3619}"/>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9FBFFAE-E6CE-922F-876F-2677C5F68BE7}"/>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7D2D1-8879-4961-808F-7BDF5BF1E638}"/>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F6B7B3B-F134-B43C-3062-0AD3D1B65455}"/>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1AA5DB-38DB-1493-873E-4D06FFE6BD89}"/>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F24F76EC-756C-7B45-7475-62FDE9D119BA}"/>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1994B6-FF83-DDFF-C624-45A2868CEB13}"/>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FF998-5BDB-E19A-5382-7BA1306C7A09}"/>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C9CEA97-044E-C972-C03E-E1A88BEBA195}"/>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24AEC08-8610-22D3-4501-BC669497B3D4}"/>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3FCF5406-D0E4-84C4-94AE-63B67208EB80}"/>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50D7F0-CC02-ED46-8BD5-9A50B0722464}"/>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0831B-C59F-FF40-9D88-7BD87F51E74E}"/>
              </a:ext>
            </a:extLst>
          </p:cNvPr>
          <p:cNvSpPr>
            <a:spLocks noGrp="1"/>
          </p:cNvSpPr>
          <p:nvPr>
            <p:ph type="title"/>
          </p:nvPr>
        </p:nvSpPr>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117A33F-3C52-618B-D62A-C6798F978A7D}"/>
              </a:ext>
            </a:extLst>
          </p:cNvPr>
          <p:cNvSpPr>
            <a:spLocks noGrp="1"/>
          </p:cNvSpPr>
          <p:nvPr>
            <p:ph type="body"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6B85D7-92BF-B535-1FEB-1DF79D7F412B}"/>
              </a:ext>
            </a:extLst>
          </p:cNvPr>
          <p:cNvSpPr>
            <a:spLocks noGrp="1"/>
          </p:cNvSpPr>
          <p:nvPr>
            <p:ph type="dt" idx="10"/>
          </p:nvPr>
        </p:nvSpPr>
        <p:spPr/>
        <p:txBody>
          <a:bodyPr/>
          <a:lstStyle/>
          <a:p>
            <a:endParaRPr lang="pt-BR"/>
          </a:p>
        </p:txBody>
      </p:sp>
      <p:sp>
        <p:nvSpPr>
          <p:cNvPr id="5" name="Espaço Reservado para Rodapé 4">
            <a:extLst>
              <a:ext uri="{FF2B5EF4-FFF2-40B4-BE49-F238E27FC236}">
                <a16:creationId xmlns:a16="http://schemas.microsoft.com/office/drawing/2014/main" id="{D58A528C-ADF8-40B1-4DE2-C6CC0C4A8648}"/>
              </a:ext>
            </a:extLst>
          </p:cNvPr>
          <p:cNvSpPr>
            <a:spLocks noGrp="1"/>
          </p:cNvSpPr>
          <p:nvPr>
            <p:ph type="ft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81B1AF6-21E7-D2A3-C714-AF4E15BDB295}"/>
              </a:ext>
            </a:extLst>
          </p:cNvPr>
          <p:cNvSpPr>
            <a:spLocks noGrp="1"/>
          </p:cNvSpPr>
          <p:nvPr>
            <p:ph type="sldNum" idx="12"/>
          </p:nvPr>
        </p:nvSpPr>
        <p:spPr/>
        <p:txBody>
          <a:bodyPr/>
          <a:lstStyle/>
          <a:p>
            <a:pPr algn="ctr">
              <a:lnSpc>
                <a:spcPct val="100000"/>
              </a:lnSpc>
            </a:pPr>
            <a:fld id="{3196DE8C-1A53-4EE2-93B0-85771BB718EA}" type="slidenum">
              <a:rPr lang="pt-BR" sz="1200" strike="noStrike" spc="-1" smtClean="0">
                <a:solidFill>
                  <a:srgbClr val="A2AAB2"/>
                </a:solidFill>
                <a:uFill>
                  <a:solidFill>
                    <a:srgbClr val="FFFFFF"/>
                  </a:solidFill>
                </a:uFill>
                <a:latin typeface="Cabin"/>
                <a:ea typeface="Cabin"/>
              </a:r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13" name="PlaceHolder 2"/>
          <p:cNvSpPr>
            <a:spLocks noGrp="1"/>
          </p:cNvSpPr>
          <p:nvPr>
            <p:ph type="body"/>
          </p:nvPr>
        </p:nvSpPr>
        <p:spPr>
          <a:xfrm>
            <a:off x="1435680" y="1447920"/>
            <a:ext cx="7497720" cy="48002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15" name="PlaceHolder 2"/>
          <p:cNvSpPr>
            <a:spLocks noGrp="1"/>
          </p:cNvSpPr>
          <p:nvPr>
            <p:ph type="body"/>
          </p:nvPr>
        </p:nvSpPr>
        <p:spPr>
          <a:xfrm>
            <a:off x="1435680" y="1447920"/>
            <a:ext cx="3658680" cy="4800240"/>
          </a:xfrm>
          <a:prstGeom prst="rect">
            <a:avLst/>
          </a:prstGeom>
        </p:spPr>
        <p:txBody>
          <a:bodyPr lIns="0" tIns="0" rIns="0" bIns="0"/>
          <a:lstStyle/>
          <a:p>
            <a:endParaRPr/>
          </a:p>
        </p:txBody>
      </p:sp>
      <p:sp>
        <p:nvSpPr>
          <p:cNvPr id="16" name="PlaceHolder 3"/>
          <p:cNvSpPr>
            <a:spLocks noGrp="1"/>
          </p:cNvSpPr>
          <p:nvPr>
            <p:ph type="body"/>
          </p:nvPr>
        </p:nvSpPr>
        <p:spPr>
          <a:xfrm>
            <a:off x="5277600" y="1447920"/>
            <a:ext cx="3658680" cy="48002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1435680" y="274680"/>
            <a:ext cx="749772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20" name="PlaceHolder 2"/>
          <p:cNvSpPr>
            <a:spLocks noGrp="1"/>
          </p:cNvSpPr>
          <p:nvPr>
            <p:ph type="body"/>
          </p:nvPr>
        </p:nvSpPr>
        <p:spPr>
          <a:xfrm>
            <a:off x="1435680" y="1447920"/>
            <a:ext cx="3658680" cy="2289600"/>
          </a:xfrm>
          <a:prstGeom prst="rect">
            <a:avLst/>
          </a:prstGeom>
        </p:spPr>
        <p:txBody>
          <a:bodyPr lIns="0" tIns="0" rIns="0" bIns="0"/>
          <a:lstStyle/>
          <a:p>
            <a:endParaRPr/>
          </a:p>
        </p:txBody>
      </p:sp>
      <p:sp>
        <p:nvSpPr>
          <p:cNvPr id="21" name="PlaceHolder 3"/>
          <p:cNvSpPr>
            <a:spLocks noGrp="1"/>
          </p:cNvSpPr>
          <p:nvPr>
            <p:ph type="body"/>
          </p:nvPr>
        </p:nvSpPr>
        <p:spPr>
          <a:xfrm>
            <a:off x="1435680" y="3955320"/>
            <a:ext cx="3658680" cy="2289600"/>
          </a:xfrm>
          <a:prstGeom prst="rect">
            <a:avLst/>
          </a:prstGeom>
        </p:spPr>
        <p:txBody>
          <a:bodyPr lIns="0" tIns="0" rIns="0" bIns="0"/>
          <a:lstStyle/>
          <a:p>
            <a:endParaRPr/>
          </a:p>
        </p:txBody>
      </p:sp>
      <p:sp>
        <p:nvSpPr>
          <p:cNvPr id="22" name="PlaceHolder 4"/>
          <p:cNvSpPr>
            <a:spLocks noGrp="1"/>
          </p:cNvSpPr>
          <p:nvPr>
            <p:ph type="body"/>
          </p:nvPr>
        </p:nvSpPr>
        <p:spPr>
          <a:xfrm>
            <a:off x="5277600" y="1447920"/>
            <a:ext cx="3658680" cy="48002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24" name="PlaceHolder 2"/>
          <p:cNvSpPr>
            <a:spLocks noGrp="1"/>
          </p:cNvSpPr>
          <p:nvPr>
            <p:ph type="body"/>
          </p:nvPr>
        </p:nvSpPr>
        <p:spPr>
          <a:xfrm>
            <a:off x="1435680" y="1447920"/>
            <a:ext cx="3658680" cy="4800240"/>
          </a:xfrm>
          <a:prstGeom prst="rect">
            <a:avLst/>
          </a:prstGeom>
        </p:spPr>
        <p:txBody>
          <a:bodyPr lIns="0" tIns="0" rIns="0" bIns="0"/>
          <a:lstStyle/>
          <a:p>
            <a:endParaRPr/>
          </a:p>
        </p:txBody>
      </p:sp>
      <p:sp>
        <p:nvSpPr>
          <p:cNvPr id="25" name="PlaceHolder 3"/>
          <p:cNvSpPr>
            <a:spLocks noGrp="1"/>
          </p:cNvSpPr>
          <p:nvPr>
            <p:ph type="body"/>
          </p:nvPr>
        </p:nvSpPr>
        <p:spPr>
          <a:xfrm>
            <a:off x="5277600" y="1447920"/>
            <a:ext cx="3658680" cy="2289600"/>
          </a:xfrm>
          <a:prstGeom prst="rect">
            <a:avLst/>
          </a:prstGeom>
        </p:spPr>
        <p:txBody>
          <a:bodyPr lIns="0" tIns="0" rIns="0" bIns="0"/>
          <a:lstStyle/>
          <a:p>
            <a:endParaRPr/>
          </a:p>
        </p:txBody>
      </p:sp>
      <p:sp>
        <p:nvSpPr>
          <p:cNvPr id="26" name="PlaceHolder 4"/>
          <p:cNvSpPr>
            <a:spLocks noGrp="1"/>
          </p:cNvSpPr>
          <p:nvPr>
            <p:ph type="body"/>
          </p:nvPr>
        </p:nvSpPr>
        <p:spPr>
          <a:xfrm>
            <a:off x="5277600" y="3955320"/>
            <a:ext cx="3658680" cy="22896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35680" y="274680"/>
            <a:ext cx="7497720" cy="1142640"/>
          </a:xfrm>
          <a:prstGeom prst="rect">
            <a:avLst/>
          </a:prstGeom>
        </p:spPr>
        <p:txBody>
          <a:bodyPr lIns="0" tIns="0" rIns="0" bIns="0" anchor="ctr"/>
          <a:lstStyle/>
          <a:p>
            <a:endParaRPr/>
          </a:p>
        </p:txBody>
      </p:sp>
      <p:sp>
        <p:nvSpPr>
          <p:cNvPr id="28" name="PlaceHolder 2"/>
          <p:cNvSpPr>
            <a:spLocks noGrp="1"/>
          </p:cNvSpPr>
          <p:nvPr>
            <p:ph type="body"/>
          </p:nvPr>
        </p:nvSpPr>
        <p:spPr>
          <a:xfrm>
            <a:off x="1435680" y="1447920"/>
            <a:ext cx="3658680" cy="2289600"/>
          </a:xfrm>
          <a:prstGeom prst="rect">
            <a:avLst/>
          </a:prstGeom>
        </p:spPr>
        <p:txBody>
          <a:bodyPr lIns="0" tIns="0" rIns="0" bIns="0"/>
          <a:lstStyle/>
          <a:p>
            <a:endParaRPr/>
          </a:p>
        </p:txBody>
      </p:sp>
      <p:sp>
        <p:nvSpPr>
          <p:cNvPr id="29" name="PlaceHolder 3"/>
          <p:cNvSpPr>
            <a:spLocks noGrp="1"/>
          </p:cNvSpPr>
          <p:nvPr>
            <p:ph type="body"/>
          </p:nvPr>
        </p:nvSpPr>
        <p:spPr>
          <a:xfrm>
            <a:off x="5277600" y="1447920"/>
            <a:ext cx="3658680" cy="2289600"/>
          </a:xfrm>
          <a:prstGeom prst="rect">
            <a:avLst/>
          </a:prstGeom>
        </p:spPr>
        <p:txBody>
          <a:bodyPr lIns="0" tIns="0" rIns="0" bIns="0"/>
          <a:lstStyle/>
          <a:p>
            <a:endParaRPr/>
          </a:p>
        </p:txBody>
      </p:sp>
      <p:sp>
        <p:nvSpPr>
          <p:cNvPr id="30" name="PlaceHolder 4"/>
          <p:cNvSpPr>
            <a:spLocks noGrp="1"/>
          </p:cNvSpPr>
          <p:nvPr>
            <p:ph type="body"/>
          </p:nvPr>
        </p:nvSpPr>
        <p:spPr>
          <a:xfrm>
            <a:off x="1435680" y="3955320"/>
            <a:ext cx="7497720" cy="22896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tile/>
        </a:blipFill>
        <a:effectLst/>
      </p:bgPr>
    </p:bg>
    <p:spTree>
      <p:nvGrpSpPr>
        <p:cNvPr id="1" name=""/>
        <p:cNvGrpSpPr/>
        <p:nvPr/>
      </p:nvGrpSpPr>
      <p:grpSpPr>
        <a:xfrm>
          <a:off x="0" y="0"/>
          <a:ext cx="0" cy="0"/>
          <a:chOff x="0" y="0"/>
          <a:chExt cx="0" cy="0"/>
        </a:xfrm>
      </p:grpSpPr>
      <p:sp>
        <p:nvSpPr>
          <p:cNvPr id="10" name="CustomShape 1"/>
          <p:cNvSpPr/>
          <p:nvPr/>
        </p:nvSpPr>
        <p:spPr>
          <a:xfrm>
            <a:off x="-815760" y="-815760"/>
            <a:ext cx="1638360" cy="1638360"/>
          </a:xfrm>
          <a:prstGeom prst="pie">
            <a:avLst>
              <a:gd name="adj1" fmla="val 0"/>
              <a:gd name="adj2" fmla="val 5402120"/>
            </a:avLst>
          </a:prstGeom>
          <a:solidFill>
            <a:srgbClr val="F8FBFD">
              <a:alpha val="33000"/>
            </a:srgbClr>
          </a:solidFill>
          <a:ln w="9360">
            <a:solidFill>
              <a:srgbClr val="BCC6D0"/>
            </a:solidFill>
            <a:round/>
          </a:ln>
        </p:spPr>
        <p:style>
          <a:lnRef idx="0">
            <a:scrgbClr r="0" g="0" b="0"/>
          </a:lnRef>
          <a:fillRef idx="0">
            <a:scrgbClr r="0" g="0" b="0"/>
          </a:fillRef>
          <a:effectRef idx="0">
            <a:scrgbClr r="0" g="0" b="0"/>
          </a:effectRef>
          <a:fontRef idx="minor"/>
        </p:style>
      </p:sp>
      <p:sp>
        <p:nvSpPr>
          <p:cNvPr id="11" name="CustomShape 2"/>
          <p:cNvSpPr/>
          <p:nvPr/>
        </p:nvSpPr>
        <p:spPr>
          <a:xfrm>
            <a:off x="168840" y="21240"/>
            <a:ext cx="1701720" cy="1701720"/>
          </a:xfrm>
          <a:prstGeom prst="ellipse">
            <a:avLst/>
          </a:prstGeom>
          <a:noFill/>
          <a:ln w="27360">
            <a:solidFill>
              <a:srgbClr val="EDF3FD"/>
            </a:solidFill>
            <a:round/>
          </a:ln>
        </p:spPr>
        <p:style>
          <a:lnRef idx="0">
            <a:scrgbClr r="0" g="0" b="0"/>
          </a:lnRef>
          <a:fillRef idx="0">
            <a:scrgbClr r="0" g="0" b="0"/>
          </a:fillRef>
          <a:effectRef idx="0">
            <a:scrgbClr r="0" g="0" b="0"/>
          </a:effectRef>
          <a:fontRef idx="minor"/>
        </p:style>
      </p:sp>
      <p:sp>
        <p:nvSpPr>
          <p:cNvPr id="2" name="CustomShape 3"/>
          <p:cNvSpPr/>
          <p:nvPr/>
        </p:nvSpPr>
        <p:spPr>
          <a:xfrm rot="2315400">
            <a:off x="182880" y="1054800"/>
            <a:ext cx="1125360" cy="1102320"/>
          </a:xfrm>
          <a:prstGeom prst="donut">
            <a:avLst>
              <a:gd name="adj" fmla="val 11833"/>
            </a:avLst>
          </a:prstGeom>
          <a:gradFill>
            <a:gsLst>
              <a:gs pos="0">
                <a:srgbClr val="F8FCFC">
                  <a:alpha val="70000"/>
                </a:srgbClr>
              </a:gs>
              <a:gs pos="70000">
                <a:srgbClr val="FBFFFF">
                  <a:alpha val="55000"/>
                </a:srgbClr>
              </a:gs>
              <a:gs pos="100000">
                <a:srgbClr val="BBCADD">
                  <a:alpha val="60000"/>
                </a:srgbClr>
              </a:gs>
            </a:gsLst>
            <a:lin ang="0"/>
          </a:gradFill>
          <a:ln w="9360">
            <a:solidFill>
              <a:srgbClr val="AEB7C2"/>
            </a:solidFill>
            <a:round/>
          </a:ln>
        </p:spPr>
        <p:style>
          <a:lnRef idx="0">
            <a:scrgbClr r="0" g="0" b="0"/>
          </a:lnRef>
          <a:fillRef idx="0">
            <a:scrgbClr r="0" g="0" b="0"/>
          </a:fillRef>
          <a:effectRef idx="0">
            <a:scrgbClr r="0" g="0" b="0"/>
          </a:effectRef>
          <a:fontRef idx="minor"/>
        </p:style>
      </p:sp>
      <p:sp>
        <p:nvSpPr>
          <p:cNvPr id="3" name="CustomShape 4"/>
          <p:cNvSpPr/>
          <p:nvPr/>
        </p:nvSpPr>
        <p:spPr>
          <a:xfrm>
            <a:off x="1013040" y="0"/>
            <a:ext cx="8130600" cy="685764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 name="CustomShape 5"/>
          <p:cNvSpPr/>
          <p:nvPr/>
        </p:nvSpPr>
        <p:spPr>
          <a:xfrm>
            <a:off x="1014840" y="0"/>
            <a:ext cx="72720" cy="685764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5" name="PlaceHolder 6"/>
          <p:cNvSpPr>
            <a:spLocks noGrp="1"/>
          </p:cNvSpPr>
          <p:nvPr>
            <p:ph type="title"/>
          </p:nvPr>
        </p:nvSpPr>
        <p:spPr>
          <a:xfrm>
            <a:off x="1435680" y="274680"/>
            <a:ext cx="7497720" cy="1142640"/>
          </a:xfrm>
          <a:prstGeom prst="rect">
            <a:avLst/>
          </a:prstGeom>
        </p:spPr>
        <p:txBody>
          <a:bodyPr tIns="91440" bIns="91440" anchor="ctr"/>
          <a:lstStyle/>
          <a:p>
            <a:endParaRPr/>
          </a:p>
        </p:txBody>
      </p:sp>
      <p:sp>
        <p:nvSpPr>
          <p:cNvPr id="6" name="PlaceHolder 7"/>
          <p:cNvSpPr>
            <a:spLocks noGrp="1"/>
          </p:cNvSpPr>
          <p:nvPr>
            <p:ph type="body"/>
          </p:nvPr>
        </p:nvSpPr>
        <p:spPr>
          <a:xfrm>
            <a:off x="1435680" y="1447920"/>
            <a:ext cx="7497720" cy="4800240"/>
          </a:xfrm>
          <a:prstGeom prst="rect">
            <a:avLst/>
          </a:prstGeom>
        </p:spPr>
        <p:txBody>
          <a:bodyPr tIns="91440" bIns="91440"/>
          <a:lstStyle/>
          <a:p>
            <a:pPr marL="432000" indent="-324000">
              <a:buClr>
                <a:srgbClr val="FFFFFF"/>
              </a:buClr>
              <a:buSzPct val="45000"/>
              <a:buFont typeface="StarSymbol"/>
              <a:buChar char=""/>
            </a:pPr>
            <a:r>
              <a:rPr lang="pt-BR" sz="3200" spc="-1">
                <a:latin typeface="Arial"/>
              </a:rPr>
              <a:t>Clique para editar o formato do texto da estrutura de tópicos</a:t>
            </a:r>
            <a:endParaRPr/>
          </a:p>
          <a:p>
            <a:pPr marL="864000" lvl="1" indent="-324000">
              <a:buClr>
                <a:srgbClr val="FFFFFF"/>
              </a:buClr>
              <a:buSzPct val="75000"/>
              <a:buFont typeface="StarSymbol"/>
              <a:buChar char=""/>
            </a:pPr>
            <a:r>
              <a:rPr lang="pt-BR" sz="3200" spc="-1">
                <a:latin typeface="Arial"/>
              </a:rPr>
              <a:t>2.º nível da estrutura de tópicos</a:t>
            </a:r>
            <a:endParaRPr/>
          </a:p>
          <a:p>
            <a:pPr marL="1296000" lvl="2" indent="-288000">
              <a:buClr>
                <a:srgbClr val="FFFFFF"/>
              </a:buClr>
              <a:buSzPct val="45000"/>
              <a:buFont typeface="StarSymbol"/>
              <a:buChar char=""/>
            </a:pPr>
            <a:r>
              <a:rPr lang="pt-BR" sz="3200" spc="-1">
                <a:latin typeface="Arial"/>
              </a:rPr>
              <a:t>3.º nível da estrutura de tópicos</a:t>
            </a:r>
            <a:endParaRPr/>
          </a:p>
          <a:p>
            <a:pPr marL="1728000" lvl="3" indent="-216000">
              <a:buClr>
                <a:srgbClr val="FFFFFF"/>
              </a:buClr>
              <a:buSzPct val="75000"/>
              <a:buFont typeface="StarSymbol"/>
              <a:buChar char=""/>
            </a:pPr>
            <a:r>
              <a:rPr lang="pt-BR" sz="3200" spc="-1">
                <a:latin typeface="Arial"/>
              </a:rPr>
              <a:t>4.º nível da estrutura de tópicos</a:t>
            </a:r>
            <a:endParaRPr/>
          </a:p>
          <a:p>
            <a:pPr marL="2160000" lvl="4" indent="-216000">
              <a:buClr>
                <a:srgbClr val="FFFFFF"/>
              </a:buClr>
              <a:buSzPct val="45000"/>
              <a:buFont typeface="StarSymbol"/>
              <a:buChar char=""/>
            </a:pPr>
            <a:r>
              <a:rPr lang="pt-BR" sz="3200" spc="-1">
                <a:latin typeface="Arial"/>
              </a:rPr>
              <a:t>5.º nível da estrutura de tópicos</a:t>
            </a:r>
            <a:endParaRPr/>
          </a:p>
          <a:p>
            <a:pPr marL="2592000" lvl="5" indent="-216000">
              <a:buClr>
                <a:srgbClr val="FFFFFF"/>
              </a:buClr>
              <a:buSzPct val="45000"/>
              <a:buFont typeface="StarSymbol"/>
              <a:buChar char=""/>
            </a:pPr>
            <a:r>
              <a:rPr lang="pt-BR" sz="3200" spc="-1">
                <a:latin typeface="Arial"/>
              </a:rPr>
              <a:t>6.º nível da estrutura de tópicos</a:t>
            </a:r>
            <a:endParaRPr/>
          </a:p>
          <a:p>
            <a:pPr marL="3024000" lvl="6" indent="-216000">
              <a:buClr>
                <a:srgbClr val="FFFFFF"/>
              </a:buClr>
              <a:buSzPct val="45000"/>
              <a:buFont typeface="StarSymbol"/>
              <a:buChar char=""/>
            </a:pPr>
            <a:r>
              <a:rPr lang="pt-BR" sz="3200" spc="-1">
                <a:latin typeface="Arial"/>
              </a:rPr>
              <a:t>7.º nível da estrutura de tópicos</a:t>
            </a:r>
            <a:endParaRPr/>
          </a:p>
        </p:txBody>
      </p:sp>
      <p:sp>
        <p:nvSpPr>
          <p:cNvPr id="7" name="PlaceHolder 8"/>
          <p:cNvSpPr>
            <a:spLocks noGrp="1"/>
          </p:cNvSpPr>
          <p:nvPr>
            <p:ph type="dt"/>
          </p:nvPr>
        </p:nvSpPr>
        <p:spPr>
          <a:xfrm>
            <a:off x="3581280" y="6305400"/>
            <a:ext cx="2133360" cy="475920"/>
          </a:xfrm>
          <a:prstGeom prst="rect">
            <a:avLst/>
          </a:prstGeom>
        </p:spPr>
        <p:txBody>
          <a:bodyPr tIns="91440" bIns="91440" anchor="b"/>
          <a:lstStyle/>
          <a:p>
            <a:endParaRPr/>
          </a:p>
        </p:txBody>
      </p:sp>
      <p:sp>
        <p:nvSpPr>
          <p:cNvPr id="8" name="PlaceHolder 9"/>
          <p:cNvSpPr>
            <a:spLocks noGrp="1"/>
          </p:cNvSpPr>
          <p:nvPr>
            <p:ph type="ftr"/>
          </p:nvPr>
        </p:nvSpPr>
        <p:spPr>
          <a:xfrm>
            <a:off x="5715000" y="6305400"/>
            <a:ext cx="2895120" cy="475920"/>
          </a:xfrm>
          <a:prstGeom prst="rect">
            <a:avLst/>
          </a:prstGeom>
        </p:spPr>
        <p:txBody>
          <a:bodyPr tIns="91440" bIns="91440" anchor="b"/>
          <a:lstStyle/>
          <a:p>
            <a:endParaRPr/>
          </a:p>
        </p:txBody>
      </p:sp>
      <p:sp>
        <p:nvSpPr>
          <p:cNvPr id="9" name="PlaceHolder 10"/>
          <p:cNvSpPr>
            <a:spLocks noGrp="1"/>
          </p:cNvSpPr>
          <p:nvPr>
            <p:ph type="sldNum"/>
          </p:nvPr>
        </p:nvSpPr>
        <p:spPr>
          <a:xfrm>
            <a:off x="8613720" y="6305400"/>
            <a:ext cx="456840" cy="475920"/>
          </a:xfrm>
          <a:prstGeom prst="rect">
            <a:avLst/>
          </a:prstGeom>
        </p:spPr>
        <p:txBody>
          <a:bodyPr anchor="b"/>
          <a:lstStyle/>
          <a:p>
            <a:pPr algn="ctr">
              <a:lnSpc>
                <a:spcPct val="100000"/>
              </a:lnSpc>
            </a:pPr>
            <a:fld id="{3196DE8C-1A53-4EE2-93B0-85771BB718EA}" type="slidenum">
              <a:rPr lang="pt-BR" sz="1200" strike="noStrike" spc="-1">
                <a:solidFill>
                  <a:srgbClr val="A2AAB2"/>
                </a:solidFill>
                <a:uFill>
                  <a:solidFill>
                    <a:srgbClr val="FFFFFF"/>
                  </a:solidFill>
                </a:uFill>
                <a:latin typeface="Cabin"/>
                <a:ea typeface="Cabin"/>
              </a:r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D815728-56C9-7504-21B9-A3B1F5C49AE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6ADC7A7-3312-6D97-F3DA-D32979E4CB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5EF94B-F66E-10A3-D7BE-7C2441937F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E7162-C198-4DAE-8D60-6E1D7DC8EF05}" type="datetimeFigureOut">
              <a:rPr lang="pt-BR" smtClean="0"/>
              <a:t>18/03/2025</a:t>
            </a:fld>
            <a:endParaRPr lang="pt-BR"/>
          </a:p>
        </p:txBody>
      </p:sp>
      <p:sp>
        <p:nvSpPr>
          <p:cNvPr id="5" name="Espaço Reservado para Rodapé 4">
            <a:extLst>
              <a:ext uri="{FF2B5EF4-FFF2-40B4-BE49-F238E27FC236}">
                <a16:creationId xmlns:a16="http://schemas.microsoft.com/office/drawing/2014/main" id="{A1D6B3E8-E923-506A-A6F9-E00E0B1CAF2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80747B9-8E0A-22C4-C086-4F688BB6F8D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8C04F-C00E-45F8-BB0C-054B582AA3C8}"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jpeg"/><Relationship Id="rId16"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56.jpeg"/><Relationship Id="rId21" Type="http://schemas.openxmlformats.org/officeDocument/2006/relationships/image" Target="../media/image74.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5.jpeg"/><Relationship Id="rId16" Type="http://schemas.openxmlformats.org/officeDocument/2006/relationships/image" Target="../media/image69.jpeg"/><Relationship Id="rId20" Type="http://schemas.openxmlformats.org/officeDocument/2006/relationships/image" Target="../media/image73.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19" Type="http://schemas.openxmlformats.org/officeDocument/2006/relationships/image" Target="../media/image72.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1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2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jpe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 Id="rId4" Type="http://schemas.openxmlformats.org/officeDocument/2006/relationships/image" Target="../media/image95.jpeg"/></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 Id="rId5" Type="http://schemas.openxmlformats.org/officeDocument/2006/relationships/image" Target="../media/image106.jpeg"/><Relationship Id="rId4" Type="http://schemas.openxmlformats.org/officeDocument/2006/relationships/image" Target="../media/image105.jpeg"/></Relationships>
</file>

<file path=ppt/slides/_rels/slide3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1.xml"/><Relationship Id="rId5" Type="http://schemas.openxmlformats.org/officeDocument/2006/relationships/image" Target="../media/image112.jpeg"/><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612720" y="0"/>
            <a:ext cx="1800000" cy="6957000"/>
          </a:xfrm>
          <a:prstGeom prst="rect">
            <a:avLst/>
          </a:prstGeom>
          <a:solidFill>
            <a:schemeClr val="lt1"/>
          </a:solidFill>
          <a:ln w="25560">
            <a:solidFill>
              <a:schemeClr val="lt1"/>
            </a:solidFill>
            <a:round/>
          </a:ln>
        </p:spPr>
        <p:style>
          <a:lnRef idx="0">
            <a:scrgbClr r="0" g="0" b="0"/>
          </a:lnRef>
          <a:fillRef idx="0">
            <a:scrgbClr r="0" g="0" b="0"/>
          </a:fillRef>
          <a:effectRef idx="0">
            <a:scrgbClr r="0" g="0" b="0"/>
          </a:effectRef>
          <a:fontRef idx="minor"/>
        </p:style>
        <p:txBody>
          <a:bodyPr/>
          <a:lstStyle/>
          <a:p>
            <a:endParaRPr lang="pt-BR"/>
          </a:p>
        </p:txBody>
      </p:sp>
      <p:pic>
        <p:nvPicPr>
          <p:cNvPr id="92" name="Shape 97"/>
          <p:cNvPicPr/>
          <p:nvPr/>
        </p:nvPicPr>
        <p:blipFill>
          <a:blip r:embed="rId2"/>
          <a:stretch/>
        </p:blipFill>
        <p:spPr>
          <a:xfrm>
            <a:off x="755640" y="908640"/>
            <a:ext cx="7200720" cy="4800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5.  Ações Cidadãs - Construindo Caminhos -  IBASE  2001</a:t>
            </a:r>
            <a:r>
              <a:rPr lang="pt-BR" sz="1600" strike="noStrike" spc="-1">
                <a:solidFill>
                  <a:srgbClr val="1F54A6"/>
                </a:solidFill>
                <a:uFill>
                  <a:solidFill>
                    <a:srgbClr val="FFFFFF"/>
                  </a:solidFill>
                </a:uFill>
                <a:latin typeface="Cabin"/>
                <a:ea typeface="Cabin"/>
              </a:rPr>
              <a:t>
</a:t>
            </a:r>
            <a:endParaRPr/>
          </a:p>
        </p:txBody>
      </p:sp>
      <p:sp>
        <p:nvSpPr>
          <p:cNvPr id="126" name="TextShape 2"/>
          <p:cNvSpPr txBox="1"/>
          <p:nvPr/>
        </p:nvSpPr>
        <p:spPr>
          <a:xfrm>
            <a:off x="1435680" y="1447920"/>
            <a:ext cx="7497720" cy="2917080"/>
          </a:xfrm>
          <a:prstGeom prst="rect">
            <a:avLst/>
          </a:prstGeom>
          <a:noFill/>
          <a:ln>
            <a:noFill/>
          </a:ln>
        </p:spPr>
        <p:txBody>
          <a:bodyPr/>
          <a:lstStyle/>
          <a:p>
            <a:pPr marL="82440" indent="-5760">
              <a:lnSpc>
                <a:spcPct val="80000"/>
              </a:lnSpc>
            </a:pPr>
            <a:r>
              <a:rPr lang="pt-BR" sz="1519" b="1" strike="noStrike" spc="-1">
                <a:solidFill>
                  <a:srgbClr val="000000"/>
                </a:solidFill>
                <a:uFill>
                  <a:solidFill>
                    <a:srgbClr val="FFFFFF"/>
                  </a:solidFill>
                </a:uFill>
                <a:latin typeface="Cabin"/>
                <a:ea typeface="Cabin"/>
              </a:rPr>
              <a:t>Contexto: </a:t>
            </a:r>
            <a:r>
              <a:rPr lang="pt-BR" sz="1519" strike="noStrike" spc="-1">
                <a:solidFill>
                  <a:srgbClr val="000000"/>
                </a:solidFill>
                <a:uFill>
                  <a:solidFill>
                    <a:srgbClr val="FFFFFF"/>
                  </a:solidFill>
                </a:uFill>
                <a:latin typeface="Cabin"/>
                <a:ea typeface="Cabin"/>
              </a:rPr>
              <a:t>Em 2001 o Ibase terminava de elaborar um livro sobre responsabilidade social das empresas e a difusão de atitudes cidadãs. Este livro visava facilitar a compreensão das etapas do  processo de criação de programas sociais pelas empresas brasileiras. Para acompanhá-lo foi proposta a realização de um vídeo que pudesse abarcar esta questão de maneira  prática e concreta. A Cena Tropical foi chamada e propôs, após pesquisa, o acompanhamento de três experiências de cidadania, no Rio de Janeiro : Grupo Eco - Morro Dona Marta, Cia Étnica - Morro do Andaraí e Cooperativa Shangrilá – Jacarepaguá, incluindo aí todas as etapas da construção de um projeto social na prática.</a:t>
            </a:r>
            <a:endParaRPr/>
          </a:p>
          <a:p>
            <a:pPr marL="82440" indent="-5760">
              <a:lnSpc>
                <a:spcPct val="80000"/>
              </a:lnSpc>
            </a:pPr>
            <a:endParaRPr/>
          </a:p>
          <a:p>
            <a:pPr marL="82440" indent="-5760">
              <a:lnSpc>
                <a:spcPct val="80000"/>
              </a:lnSpc>
            </a:pPr>
            <a:r>
              <a:rPr lang="pt-BR" sz="1519" b="1" strike="noStrike" spc="-1">
                <a:solidFill>
                  <a:srgbClr val="000000"/>
                </a:solidFill>
                <a:uFill>
                  <a:solidFill>
                    <a:srgbClr val="FFFFFF"/>
                  </a:solidFill>
                </a:uFill>
                <a:latin typeface="Cabin"/>
                <a:ea typeface="Cabin"/>
              </a:rPr>
              <a:t>Produto:</a:t>
            </a:r>
            <a:endParaRPr/>
          </a:p>
          <a:p>
            <a:pPr marL="365760" indent="-289080">
              <a:lnSpc>
                <a:spcPct val="80000"/>
              </a:lnSpc>
              <a:buClr>
                <a:srgbClr val="6076B4"/>
              </a:buClr>
              <a:buSzPct val="81000"/>
              <a:buFont typeface="Noto Symbol"/>
              <a:buChar char="●"/>
            </a:pPr>
            <a:r>
              <a:rPr lang="pt-BR" sz="1519" strike="noStrike" spc="-1">
                <a:solidFill>
                  <a:srgbClr val="000000"/>
                </a:solidFill>
                <a:uFill>
                  <a:solidFill>
                    <a:srgbClr val="FFFFFF"/>
                  </a:solidFill>
                </a:uFill>
                <a:latin typeface="Cabin"/>
                <a:ea typeface="Cabin"/>
              </a:rPr>
              <a:t>Ações Cidadãs – Construindo Caminhos – 16 min.</a:t>
            </a:r>
            <a:endParaRPr/>
          </a:p>
          <a:p>
            <a:pPr marL="365760" indent="-212040">
              <a:lnSpc>
                <a:spcPct val="80000"/>
              </a:lnSpc>
            </a:pPr>
            <a:endParaRPr/>
          </a:p>
        </p:txBody>
      </p:sp>
      <p:pic>
        <p:nvPicPr>
          <p:cNvPr id="127" name="Shape 168"/>
          <p:cNvPicPr/>
          <p:nvPr/>
        </p:nvPicPr>
        <p:blipFill>
          <a:blip r:embed="rId2"/>
          <a:stretch/>
        </p:blipFill>
        <p:spPr>
          <a:xfrm>
            <a:off x="6413400" y="3933000"/>
            <a:ext cx="1953000" cy="1223640"/>
          </a:xfrm>
          <a:prstGeom prst="rect">
            <a:avLst/>
          </a:prstGeom>
          <a:ln>
            <a:noFill/>
          </a:ln>
        </p:spPr>
      </p:pic>
      <p:sp>
        <p:nvSpPr>
          <p:cNvPr id="128" name="CustomShape 3"/>
          <p:cNvSpPr/>
          <p:nvPr/>
        </p:nvSpPr>
        <p:spPr>
          <a:xfrm>
            <a:off x="1619640" y="4437000"/>
            <a:ext cx="4392000" cy="5842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strike="noStrike" spc="-1">
                <a:solidFill>
                  <a:srgbClr val="000000"/>
                </a:solidFill>
                <a:uFill>
                  <a:solidFill>
                    <a:srgbClr val="FFFFFF"/>
                  </a:solidFill>
                </a:uFill>
                <a:latin typeface="Cabin"/>
                <a:ea typeface="Cabin"/>
              </a:rPr>
              <a:t>Link para assistir -   </a:t>
            </a:r>
            <a:endParaRPr/>
          </a:p>
          <a:p>
            <a:pPr>
              <a:lnSpc>
                <a:spcPct val="100000"/>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6.</a:t>
            </a:r>
            <a:r>
              <a:rPr lang="pt-BR" sz="1600" strike="noStrike" spc="-1">
                <a:solidFill>
                  <a:srgbClr val="1F54A6"/>
                </a:solidFill>
                <a:uFill>
                  <a:solidFill>
                    <a:srgbClr val="FFFFFF"/>
                  </a:solidFill>
                </a:uFill>
                <a:latin typeface="Cabin"/>
                <a:ea typeface="Cabin"/>
              </a:rPr>
              <a:t> </a:t>
            </a:r>
            <a:r>
              <a:rPr lang="pt-BR" sz="1600" b="1" strike="noStrike" spc="-1">
                <a:solidFill>
                  <a:srgbClr val="1F54A6"/>
                </a:solidFill>
                <a:uFill>
                  <a:solidFill>
                    <a:srgbClr val="FFFFFF"/>
                  </a:solidFill>
                </a:uFill>
                <a:latin typeface="Cabin"/>
                <a:ea typeface="Cabin"/>
              </a:rPr>
              <a:t>Enquanto o gato dorme, Prá mim chega!, João Pintor - Fiocruz - Vigilância Sanitária RJ 2003/4.</a:t>
            </a:r>
            <a:r>
              <a:rPr lang="pt-BR" sz="1600" strike="noStrike" spc="-1">
                <a:solidFill>
                  <a:srgbClr val="1F54A6"/>
                </a:solidFill>
                <a:uFill>
                  <a:solidFill>
                    <a:srgbClr val="FFFFFF"/>
                  </a:solidFill>
                </a:uFill>
                <a:latin typeface="Cabin"/>
                <a:ea typeface="Cabin"/>
              </a:rPr>
              <a:t>
</a:t>
            </a:r>
            <a:endParaRPr/>
          </a:p>
        </p:txBody>
      </p:sp>
      <p:sp>
        <p:nvSpPr>
          <p:cNvPr id="130" name="TextShape 2"/>
          <p:cNvSpPr txBox="1"/>
          <p:nvPr/>
        </p:nvSpPr>
        <p:spPr>
          <a:xfrm>
            <a:off x="1435680" y="1447920"/>
            <a:ext cx="7497720" cy="3349080"/>
          </a:xfrm>
          <a:prstGeom prst="rect">
            <a:avLst/>
          </a:prstGeom>
          <a:noFill/>
          <a:ln>
            <a:noFill/>
          </a:ln>
        </p:spPr>
        <p:txBody>
          <a:bodyPr/>
          <a:lstStyle/>
          <a:p>
            <a:pPr marL="82440" indent="-5760">
              <a:lnSpc>
                <a:spcPct val="80000"/>
              </a:lnSpc>
            </a:pPr>
            <a:r>
              <a:rPr lang="pt-BR" sz="1380" b="1" strike="noStrike" spc="-1">
                <a:solidFill>
                  <a:srgbClr val="000000"/>
                </a:solidFill>
                <a:uFill>
                  <a:solidFill>
                    <a:srgbClr val="FFFFFF"/>
                  </a:solidFill>
                </a:uFill>
                <a:latin typeface="Cabin"/>
                <a:ea typeface="Cabin"/>
              </a:rPr>
              <a:t>Contexto:</a:t>
            </a:r>
            <a:r>
              <a:rPr lang="pt-BR" sz="1380" strike="noStrike" spc="-1">
                <a:solidFill>
                  <a:srgbClr val="000000"/>
                </a:solidFill>
                <a:uFill>
                  <a:solidFill>
                    <a:srgbClr val="FFFFFF"/>
                  </a:solidFill>
                </a:uFill>
                <a:latin typeface="Cabin"/>
                <a:ea typeface="Cabin"/>
              </a:rPr>
              <a:t> Três vídeos, histórias bem diferentes, mas todas feitas para serem utilizadas no curso de mestrado em Vigilância Sanitária. A encomenda é da Vigilância Sanitária do Estado do Rio de Janeiro através do ICICT da Fiocruz. A Cena Tropical é  chamada para elaborar um vídeo para a Vigilância Sanitária. Foram três meses de trabalhos envolvendo 12 pessoas, incluindo aí a equipe da Cena Tropical. Foi se desenhando um quadro de muitos temas que queriam ser tratados e aos poucos fomos construindo três filmes que deveriam responder por estes aspectos todos. Uma história numa oficina mecânica, uma crise familiar e uma história de postura pública. Depois dos filmes prontos vieram os bons resultados por sua aplicação durante os cursos. A Cena Tropical contou excepcionalmente com Gabriela Dias, pedagoga do vídeo, como colaboradora.</a:t>
            </a:r>
            <a:endParaRPr/>
          </a:p>
          <a:p>
            <a:pPr marL="82440" indent="-5760">
              <a:lnSpc>
                <a:spcPct val="80000"/>
              </a:lnSpc>
            </a:pPr>
            <a:endParaRPr/>
          </a:p>
          <a:p>
            <a:pPr marL="82440" indent="-5760">
              <a:lnSpc>
                <a:spcPct val="80000"/>
              </a:lnSpc>
            </a:pPr>
            <a:r>
              <a:rPr lang="pt-BR" sz="1380" b="1" strike="noStrike" spc="-1">
                <a:solidFill>
                  <a:srgbClr val="000000"/>
                </a:solidFill>
                <a:uFill>
                  <a:solidFill>
                    <a:srgbClr val="FFFFFF"/>
                  </a:solidFill>
                </a:uFill>
                <a:latin typeface="Cabin"/>
                <a:ea typeface="Cabin"/>
              </a:rPr>
              <a:t>Produtos:</a:t>
            </a:r>
            <a:endParaRPr/>
          </a:p>
          <a:p>
            <a:pPr marL="365760" indent="-289080">
              <a:lnSpc>
                <a:spcPct val="80000"/>
              </a:lnSpc>
              <a:buClr>
                <a:srgbClr val="6076B4"/>
              </a:buClr>
              <a:buSzPct val="78000"/>
              <a:buFont typeface="Noto Symbol"/>
              <a:buChar char="●"/>
            </a:pPr>
            <a:r>
              <a:rPr lang="pt-BR" sz="1380" strike="noStrike" spc="-1">
                <a:solidFill>
                  <a:srgbClr val="000000"/>
                </a:solidFill>
                <a:uFill>
                  <a:solidFill>
                    <a:srgbClr val="FFFFFF"/>
                  </a:solidFill>
                </a:uFill>
                <a:latin typeface="Cabin"/>
                <a:ea typeface="Cabin"/>
              </a:rPr>
              <a:t>Enquanto o Gato Dorme - ficção, 18 min</a:t>
            </a:r>
            <a:endParaRPr/>
          </a:p>
          <a:p>
            <a:pPr marL="365760" indent="-289080">
              <a:lnSpc>
                <a:spcPct val="80000"/>
              </a:lnSpc>
              <a:buClr>
                <a:srgbClr val="6076B4"/>
              </a:buClr>
              <a:buSzPct val="78000"/>
              <a:buFont typeface="Noto Symbol"/>
              <a:buChar char="●"/>
            </a:pPr>
            <a:r>
              <a:rPr lang="pt-BR" sz="1380" strike="noStrike" spc="-1">
                <a:solidFill>
                  <a:srgbClr val="000000"/>
                </a:solidFill>
                <a:uFill>
                  <a:solidFill>
                    <a:srgbClr val="FFFFFF"/>
                  </a:solidFill>
                </a:uFill>
                <a:latin typeface="Cabin"/>
                <a:ea typeface="Cabin"/>
              </a:rPr>
              <a:t>Prá mim chega! - ficção, 21 min.</a:t>
            </a:r>
            <a:endParaRPr/>
          </a:p>
          <a:p>
            <a:pPr marL="365760" indent="-289080">
              <a:lnSpc>
                <a:spcPct val="80000"/>
              </a:lnSpc>
              <a:buClr>
                <a:srgbClr val="6076B4"/>
              </a:buClr>
              <a:buSzPct val="78000"/>
              <a:buFont typeface="Noto Symbol"/>
              <a:buChar char="●"/>
            </a:pPr>
            <a:r>
              <a:rPr lang="pt-BR" sz="1380" strike="noStrike" spc="-1">
                <a:solidFill>
                  <a:srgbClr val="000000"/>
                </a:solidFill>
                <a:uFill>
                  <a:solidFill>
                    <a:srgbClr val="FFFFFF"/>
                  </a:solidFill>
                </a:uFill>
                <a:latin typeface="Cabin"/>
                <a:ea typeface="Cabin"/>
              </a:rPr>
              <a:t>João Pintor - ficção,  19 min.  </a:t>
            </a:r>
            <a:endParaRPr/>
          </a:p>
          <a:p>
            <a:pPr marL="365760" indent="-212040">
              <a:lnSpc>
                <a:spcPct val="80000"/>
              </a:lnSpc>
            </a:pPr>
            <a:endParaRPr/>
          </a:p>
        </p:txBody>
      </p:sp>
      <p:pic>
        <p:nvPicPr>
          <p:cNvPr id="131" name="Shape 176"/>
          <p:cNvPicPr/>
          <p:nvPr/>
        </p:nvPicPr>
        <p:blipFill>
          <a:blip r:embed="rId2"/>
          <a:stretch/>
        </p:blipFill>
        <p:spPr>
          <a:xfrm>
            <a:off x="6372360" y="3460680"/>
            <a:ext cx="1128960" cy="767520"/>
          </a:xfrm>
          <a:prstGeom prst="rect">
            <a:avLst/>
          </a:prstGeom>
          <a:ln>
            <a:noFill/>
          </a:ln>
        </p:spPr>
      </p:pic>
      <p:pic>
        <p:nvPicPr>
          <p:cNvPr id="132" name="Shape 177"/>
          <p:cNvPicPr/>
          <p:nvPr/>
        </p:nvPicPr>
        <p:blipFill>
          <a:blip r:embed="rId3"/>
          <a:stretch/>
        </p:blipFill>
        <p:spPr>
          <a:xfrm>
            <a:off x="6372360" y="4324680"/>
            <a:ext cx="1128960" cy="763920"/>
          </a:xfrm>
          <a:prstGeom prst="rect">
            <a:avLst/>
          </a:prstGeom>
          <a:ln>
            <a:noFill/>
          </a:ln>
        </p:spPr>
      </p:pic>
      <p:pic>
        <p:nvPicPr>
          <p:cNvPr id="133" name="Shape 178"/>
          <p:cNvPicPr/>
          <p:nvPr/>
        </p:nvPicPr>
        <p:blipFill>
          <a:blip r:embed="rId4"/>
          <a:stretch/>
        </p:blipFill>
        <p:spPr>
          <a:xfrm>
            <a:off x="6372360" y="5189040"/>
            <a:ext cx="1128960" cy="759960"/>
          </a:xfrm>
          <a:prstGeom prst="rect">
            <a:avLst/>
          </a:prstGeom>
          <a:ln>
            <a:noFill/>
          </a:ln>
        </p:spPr>
      </p:pic>
      <p:sp>
        <p:nvSpPr>
          <p:cNvPr id="134" name="CustomShape 3"/>
          <p:cNvSpPr/>
          <p:nvPr/>
        </p:nvSpPr>
        <p:spPr>
          <a:xfrm>
            <a:off x="1547640" y="4634280"/>
            <a:ext cx="4248000" cy="166176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50000"/>
              </a:lnSpc>
            </a:pPr>
            <a:r>
              <a:rPr lang="pt-BR" sz="1400" b="1" strike="noStrike" spc="-1">
                <a:solidFill>
                  <a:srgbClr val="000000"/>
                </a:solidFill>
                <a:uFill>
                  <a:solidFill>
                    <a:srgbClr val="FFFFFF"/>
                  </a:solidFill>
                </a:uFill>
                <a:latin typeface="Cabin"/>
                <a:ea typeface="Cabin"/>
              </a:rPr>
              <a:t>Links:</a:t>
            </a:r>
            <a:endParaRPr/>
          </a:p>
          <a:p>
            <a:pPr>
              <a:lnSpc>
                <a:spcPct val="150000"/>
              </a:lnSpc>
            </a:pPr>
            <a:r>
              <a:rPr lang="pt-BR" sz="1400" strike="noStrike" spc="-1">
                <a:solidFill>
                  <a:srgbClr val="000000"/>
                </a:solidFill>
                <a:uFill>
                  <a:solidFill>
                    <a:srgbClr val="FFFFFF"/>
                  </a:solidFill>
                </a:uFill>
                <a:latin typeface="Cabin"/>
                <a:ea typeface="Cabin"/>
              </a:rPr>
              <a:t>Enquanto o Gato Dorme - </a:t>
            </a:r>
            <a:endParaRPr/>
          </a:p>
          <a:p>
            <a:pPr>
              <a:lnSpc>
                <a:spcPct val="150000"/>
              </a:lnSpc>
            </a:pPr>
            <a:r>
              <a:rPr lang="pt-BR" sz="1400" strike="noStrike" spc="-1">
                <a:solidFill>
                  <a:srgbClr val="000000"/>
                </a:solidFill>
                <a:uFill>
                  <a:solidFill>
                    <a:srgbClr val="FFFFFF"/>
                  </a:solidFill>
                </a:uFill>
                <a:latin typeface="Cabin"/>
                <a:ea typeface="Cabin"/>
              </a:rPr>
              <a:t>Prá mim chega! - </a:t>
            </a:r>
            <a:endParaRPr/>
          </a:p>
          <a:p>
            <a:pPr>
              <a:lnSpc>
                <a:spcPct val="150000"/>
              </a:lnSpc>
            </a:pPr>
            <a:r>
              <a:rPr lang="pt-BR" sz="1400" strike="noStrike" spc="-1">
                <a:solidFill>
                  <a:srgbClr val="000000"/>
                </a:solidFill>
                <a:uFill>
                  <a:solidFill>
                    <a:srgbClr val="FFFFFF"/>
                  </a:solidFill>
                </a:uFill>
                <a:latin typeface="Cabin"/>
                <a:ea typeface="Cabin"/>
              </a:rPr>
              <a:t>João Pintor - </a:t>
            </a:r>
            <a:endParaRPr/>
          </a:p>
          <a:p>
            <a:pPr>
              <a:lnSpc>
                <a:spcPct val="10000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7. Química do Fazer - PUC - MEC - 12 vídeos - 2009</a:t>
            </a:r>
            <a:r>
              <a:rPr lang="pt-BR" sz="1600" strike="noStrike" spc="-1">
                <a:solidFill>
                  <a:srgbClr val="1F54A6"/>
                </a:solidFill>
                <a:uFill>
                  <a:solidFill>
                    <a:srgbClr val="FFFFFF"/>
                  </a:solidFill>
                </a:uFill>
                <a:latin typeface="Cabin"/>
                <a:ea typeface="Cabin"/>
              </a:rPr>
              <a:t>
</a:t>
            </a:r>
            <a:endParaRPr/>
          </a:p>
        </p:txBody>
      </p:sp>
      <p:sp>
        <p:nvSpPr>
          <p:cNvPr id="136" name="TextShape 2"/>
          <p:cNvSpPr txBox="1"/>
          <p:nvPr/>
        </p:nvSpPr>
        <p:spPr>
          <a:xfrm>
            <a:off x="1435680" y="1447920"/>
            <a:ext cx="7497720" cy="4800240"/>
          </a:xfrm>
          <a:prstGeom prst="rect">
            <a:avLst/>
          </a:prstGeom>
          <a:noFill/>
          <a:ln>
            <a:noFill/>
          </a:ln>
        </p:spPr>
        <p:txBody>
          <a:bodyPr/>
          <a:lstStyle/>
          <a:p>
            <a:pPr marL="82440" indent="-5760">
              <a:lnSpc>
                <a:spcPct val="80000"/>
              </a:lnSpc>
            </a:pPr>
            <a:r>
              <a:rPr lang="pt-BR" sz="1400" b="1" strike="noStrike" spc="-1" dirty="0">
                <a:solidFill>
                  <a:srgbClr val="000000"/>
                </a:solidFill>
                <a:uFill>
                  <a:solidFill>
                    <a:srgbClr val="FFFFFF"/>
                  </a:solidFill>
                </a:uFill>
                <a:latin typeface="Cabin"/>
                <a:ea typeface="Cabin"/>
              </a:rPr>
              <a:t>Contexto:  </a:t>
            </a:r>
            <a:r>
              <a:rPr lang="pt-BR" sz="1400" strike="noStrike" spc="-1" dirty="0">
                <a:solidFill>
                  <a:srgbClr val="000000"/>
                </a:solidFill>
                <a:uFill>
                  <a:solidFill>
                    <a:srgbClr val="FFFFFF"/>
                  </a:solidFill>
                </a:uFill>
                <a:latin typeface="Cabin"/>
                <a:ea typeface="Cabin"/>
              </a:rPr>
              <a:t>A Coordenação Central de Educação à Distância CCEAD da PUC Rio chamou a Cena Tropical para elaborar uma série de vídeos voltada para o 2º Grau. O assunto era química e a ideia era mostrar como são feitas diversas coisas de nosso cotidiano como o sabão, o vidro, o perfume, o soro, o alumínio etc.  Era um trabalho para o MEC, para as escolas brasileiras. A Cena Tropical se associou neste trabalho com a Segunda Feira Filmes e juntos pesquisaram  até chegar ao  formato final da série, apresentada pelo ator Babu Santana. Foram utilizados recursos narrativos mais sofisticados como o </a:t>
            </a:r>
            <a:r>
              <a:rPr lang="pt-BR" sz="1400" strike="noStrike" spc="-1" dirty="0" err="1">
                <a:solidFill>
                  <a:srgbClr val="000000"/>
                </a:solidFill>
                <a:uFill>
                  <a:solidFill>
                    <a:srgbClr val="FFFFFF"/>
                  </a:solidFill>
                </a:uFill>
                <a:latin typeface="Cabin"/>
                <a:ea typeface="Cabin"/>
              </a:rPr>
              <a:t>kroma</a:t>
            </a:r>
            <a:r>
              <a:rPr lang="pt-BR" sz="1400" strike="noStrike" spc="-1" dirty="0">
                <a:solidFill>
                  <a:srgbClr val="000000"/>
                </a:solidFill>
                <a:uFill>
                  <a:solidFill>
                    <a:srgbClr val="FFFFFF"/>
                  </a:solidFill>
                </a:uFill>
                <a:latin typeface="Cabin"/>
                <a:ea typeface="Cabin"/>
              </a:rPr>
              <a:t> </a:t>
            </a:r>
            <a:r>
              <a:rPr lang="pt-BR" sz="1400" strike="noStrike" spc="-1" dirty="0" err="1">
                <a:solidFill>
                  <a:srgbClr val="000000"/>
                </a:solidFill>
                <a:uFill>
                  <a:solidFill>
                    <a:srgbClr val="FFFFFF"/>
                  </a:solidFill>
                </a:uFill>
                <a:latin typeface="Cabin"/>
                <a:ea typeface="Cabin"/>
              </a:rPr>
              <a:t>key</a:t>
            </a:r>
            <a:r>
              <a:rPr lang="pt-BR" sz="1400" strike="noStrike" spc="-1" dirty="0">
                <a:solidFill>
                  <a:srgbClr val="000000"/>
                </a:solidFill>
                <a:uFill>
                  <a:solidFill>
                    <a:srgbClr val="FFFFFF"/>
                  </a:solidFill>
                </a:uFill>
                <a:latin typeface="Cabin"/>
                <a:ea typeface="Cabin"/>
              </a:rPr>
              <a:t> e computação gráfica e alguns programas tinha explicações mais complexas. Houve muito boa repercussão da série junto a professores e alunos.</a:t>
            </a:r>
            <a:endParaRPr dirty="0"/>
          </a:p>
          <a:p>
            <a:pPr marL="82440" indent="-5760">
              <a:lnSpc>
                <a:spcPct val="80000"/>
              </a:lnSpc>
            </a:pPr>
            <a:r>
              <a:rPr lang="pt-BR" sz="1400" b="1" strike="noStrike" spc="-1" dirty="0">
                <a:solidFill>
                  <a:srgbClr val="000000"/>
                </a:solidFill>
                <a:uFill>
                  <a:solidFill>
                    <a:srgbClr val="FFFFFF"/>
                  </a:solidFill>
                </a:uFill>
                <a:latin typeface="Cabin"/>
                <a:ea typeface="Cabin"/>
              </a:rPr>
              <a:t>Produtos: </a:t>
            </a:r>
            <a:r>
              <a:rPr lang="pt-BR" sz="1400" strike="noStrike" spc="-1" dirty="0">
                <a:solidFill>
                  <a:srgbClr val="000000"/>
                </a:solidFill>
                <a:uFill>
                  <a:solidFill>
                    <a:srgbClr val="FFFFFF"/>
                  </a:solidFill>
                </a:uFill>
                <a:latin typeface="Cabin"/>
                <a:ea typeface="Cabin"/>
              </a:rPr>
              <a:t>12 Programas documentais:</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Vidro - 10:50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Perfume -10:40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Soro -	9:40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Alumínio - 10:40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Sabão -	10:15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Tratamento d'água  -  9:12 min.		</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Pilhas e Baterias -10:35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Carbono 14 - 10:30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Siderurgia I - 11:35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Siderurgia 2 -  9:10 min.</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Plástico - 10:35 min. 		</a:t>
            </a:r>
            <a:endParaRPr dirty="0"/>
          </a:p>
          <a:p>
            <a:pPr marL="365760" indent="-289080">
              <a:lnSpc>
                <a:spcPct val="8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Tintas - 10:10 min.</a:t>
            </a:r>
            <a:endParaRPr dirty="0"/>
          </a:p>
          <a:p>
            <a:pPr marL="365760" indent="-224280">
              <a:lnSpc>
                <a:spcPct val="80000"/>
              </a:lnSpc>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hape 190"/>
          <p:cNvPicPr/>
          <p:nvPr/>
        </p:nvPicPr>
        <p:blipFill>
          <a:blip r:embed="rId2"/>
          <a:stretch/>
        </p:blipFill>
        <p:spPr>
          <a:xfrm>
            <a:off x="1387800" y="1609200"/>
            <a:ext cx="1507680" cy="883440"/>
          </a:xfrm>
          <a:prstGeom prst="rect">
            <a:avLst/>
          </a:prstGeom>
          <a:ln>
            <a:noFill/>
          </a:ln>
        </p:spPr>
      </p:pic>
      <p:pic>
        <p:nvPicPr>
          <p:cNvPr id="138" name="Shape 191"/>
          <p:cNvPicPr/>
          <p:nvPr/>
        </p:nvPicPr>
        <p:blipFill>
          <a:blip r:embed="rId3"/>
          <a:stretch/>
        </p:blipFill>
        <p:spPr>
          <a:xfrm>
            <a:off x="1366200" y="620640"/>
            <a:ext cx="1577880" cy="936000"/>
          </a:xfrm>
          <a:prstGeom prst="rect">
            <a:avLst/>
          </a:prstGeom>
          <a:ln>
            <a:noFill/>
          </a:ln>
        </p:spPr>
      </p:pic>
      <p:pic>
        <p:nvPicPr>
          <p:cNvPr id="139" name="Shape 192"/>
          <p:cNvPicPr/>
          <p:nvPr/>
        </p:nvPicPr>
        <p:blipFill>
          <a:blip r:embed="rId4"/>
          <a:stretch/>
        </p:blipFill>
        <p:spPr>
          <a:xfrm>
            <a:off x="1366200" y="2565000"/>
            <a:ext cx="1577880" cy="936000"/>
          </a:xfrm>
          <a:prstGeom prst="rect">
            <a:avLst/>
          </a:prstGeom>
          <a:ln>
            <a:noFill/>
          </a:ln>
        </p:spPr>
      </p:pic>
      <p:pic>
        <p:nvPicPr>
          <p:cNvPr id="140" name="Shape 193"/>
          <p:cNvPicPr/>
          <p:nvPr/>
        </p:nvPicPr>
        <p:blipFill>
          <a:blip r:embed="rId5"/>
          <a:stretch/>
        </p:blipFill>
        <p:spPr>
          <a:xfrm>
            <a:off x="1335960" y="3500640"/>
            <a:ext cx="1577880" cy="936000"/>
          </a:xfrm>
          <a:prstGeom prst="rect">
            <a:avLst/>
          </a:prstGeom>
          <a:ln>
            <a:noFill/>
          </a:ln>
        </p:spPr>
      </p:pic>
      <p:pic>
        <p:nvPicPr>
          <p:cNvPr id="141" name="Shape 194"/>
          <p:cNvPicPr/>
          <p:nvPr/>
        </p:nvPicPr>
        <p:blipFill>
          <a:blip r:embed="rId6"/>
          <a:stretch/>
        </p:blipFill>
        <p:spPr>
          <a:xfrm>
            <a:off x="1335960" y="4436640"/>
            <a:ext cx="1577880" cy="936000"/>
          </a:xfrm>
          <a:prstGeom prst="rect">
            <a:avLst/>
          </a:prstGeom>
          <a:ln>
            <a:noFill/>
          </a:ln>
        </p:spPr>
      </p:pic>
      <p:pic>
        <p:nvPicPr>
          <p:cNvPr id="142" name="Shape 195"/>
          <p:cNvPicPr/>
          <p:nvPr/>
        </p:nvPicPr>
        <p:blipFill>
          <a:blip r:embed="rId7"/>
          <a:stretch/>
        </p:blipFill>
        <p:spPr>
          <a:xfrm>
            <a:off x="1335960" y="5373000"/>
            <a:ext cx="1577880" cy="936000"/>
          </a:xfrm>
          <a:prstGeom prst="rect">
            <a:avLst/>
          </a:prstGeom>
          <a:ln>
            <a:noFill/>
          </a:ln>
        </p:spPr>
      </p:pic>
      <p:pic>
        <p:nvPicPr>
          <p:cNvPr id="143" name="Shape 196"/>
          <p:cNvPicPr/>
          <p:nvPr/>
        </p:nvPicPr>
        <p:blipFill>
          <a:blip r:embed="rId8"/>
          <a:stretch/>
        </p:blipFill>
        <p:spPr>
          <a:xfrm>
            <a:off x="7114680" y="620640"/>
            <a:ext cx="1616400" cy="959040"/>
          </a:xfrm>
          <a:prstGeom prst="rect">
            <a:avLst/>
          </a:prstGeom>
          <a:ln>
            <a:noFill/>
          </a:ln>
        </p:spPr>
      </p:pic>
      <p:pic>
        <p:nvPicPr>
          <p:cNvPr id="144" name="Shape 197"/>
          <p:cNvPicPr/>
          <p:nvPr/>
        </p:nvPicPr>
        <p:blipFill>
          <a:blip r:embed="rId9"/>
          <a:stretch/>
        </p:blipFill>
        <p:spPr>
          <a:xfrm>
            <a:off x="7118640" y="1556640"/>
            <a:ext cx="1616400" cy="959040"/>
          </a:xfrm>
          <a:prstGeom prst="rect">
            <a:avLst/>
          </a:prstGeom>
          <a:ln>
            <a:noFill/>
          </a:ln>
        </p:spPr>
      </p:pic>
      <p:pic>
        <p:nvPicPr>
          <p:cNvPr id="145" name="Shape 198"/>
          <p:cNvPicPr/>
          <p:nvPr/>
        </p:nvPicPr>
        <p:blipFill>
          <a:blip r:embed="rId10"/>
          <a:stretch/>
        </p:blipFill>
        <p:spPr>
          <a:xfrm>
            <a:off x="7164360" y="2505960"/>
            <a:ext cx="1472400" cy="922680"/>
          </a:xfrm>
          <a:prstGeom prst="rect">
            <a:avLst/>
          </a:prstGeom>
          <a:ln>
            <a:noFill/>
          </a:ln>
        </p:spPr>
      </p:pic>
      <p:pic>
        <p:nvPicPr>
          <p:cNvPr id="146" name="Shape 199"/>
          <p:cNvPicPr/>
          <p:nvPr/>
        </p:nvPicPr>
        <p:blipFill>
          <a:blip r:embed="rId11"/>
          <a:stretch/>
        </p:blipFill>
        <p:spPr>
          <a:xfrm>
            <a:off x="7118640" y="3477600"/>
            <a:ext cx="1616400" cy="959040"/>
          </a:xfrm>
          <a:prstGeom prst="rect">
            <a:avLst/>
          </a:prstGeom>
          <a:ln>
            <a:noFill/>
          </a:ln>
        </p:spPr>
      </p:pic>
      <p:pic>
        <p:nvPicPr>
          <p:cNvPr id="147" name="Shape 200"/>
          <p:cNvPicPr/>
          <p:nvPr/>
        </p:nvPicPr>
        <p:blipFill>
          <a:blip r:embed="rId12"/>
          <a:stretch/>
        </p:blipFill>
        <p:spPr>
          <a:xfrm>
            <a:off x="7118640" y="4413960"/>
            <a:ext cx="1616400" cy="959040"/>
          </a:xfrm>
          <a:prstGeom prst="rect">
            <a:avLst/>
          </a:prstGeom>
          <a:ln>
            <a:noFill/>
          </a:ln>
        </p:spPr>
      </p:pic>
      <p:pic>
        <p:nvPicPr>
          <p:cNvPr id="148" name="Shape 201"/>
          <p:cNvPicPr/>
          <p:nvPr/>
        </p:nvPicPr>
        <p:blipFill>
          <a:blip r:embed="rId13"/>
          <a:stretch/>
        </p:blipFill>
        <p:spPr>
          <a:xfrm>
            <a:off x="7197480" y="5409360"/>
            <a:ext cx="1478520" cy="827640"/>
          </a:xfrm>
          <a:prstGeom prst="rect">
            <a:avLst/>
          </a:prstGeom>
          <a:ln>
            <a:noFill/>
          </a:ln>
        </p:spPr>
      </p:pic>
      <p:sp>
        <p:nvSpPr>
          <p:cNvPr id="149" name="CustomShape 1"/>
          <p:cNvSpPr/>
          <p:nvPr/>
        </p:nvSpPr>
        <p:spPr>
          <a:xfrm>
            <a:off x="3060000" y="1121399"/>
            <a:ext cx="4104000" cy="5298651"/>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50000"/>
              </a:lnSpc>
            </a:pPr>
            <a:r>
              <a:rPr lang="pt-BR" sz="1400" b="1" strike="noStrike" spc="-1" dirty="0">
                <a:solidFill>
                  <a:srgbClr val="000000"/>
                </a:solidFill>
                <a:uFill>
                  <a:solidFill>
                    <a:srgbClr val="FFFFFF"/>
                  </a:solidFill>
                </a:uFill>
                <a:latin typeface="Cabin"/>
                <a:ea typeface="Cabin"/>
              </a:rPr>
              <a:t>Links:</a:t>
            </a:r>
            <a:endParaRPr dirty="0"/>
          </a:p>
          <a:p>
            <a:pPr>
              <a:lnSpc>
                <a:spcPct val="150000"/>
              </a:lnSpc>
            </a:pPr>
            <a:endParaRPr dirty="0"/>
          </a:p>
          <a:p>
            <a:pPr>
              <a:lnSpc>
                <a:spcPct val="150000"/>
              </a:lnSpc>
            </a:pPr>
            <a:r>
              <a:rPr lang="pt-BR" sz="1400" strike="noStrike" spc="-1" dirty="0">
                <a:solidFill>
                  <a:srgbClr val="000000"/>
                </a:solidFill>
                <a:uFill>
                  <a:solidFill>
                    <a:srgbClr val="FFFFFF"/>
                  </a:solidFill>
                </a:uFill>
                <a:latin typeface="Cabin"/>
                <a:ea typeface="Cabin"/>
              </a:rPr>
              <a:t>Vidro -  	</a:t>
            </a:r>
            <a:endParaRPr dirty="0"/>
          </a:p>
          <a:p>
            <a:pPr>
              <a:lnSpc>
                <a:spcPct val="150000"/>
              </a:lnSpc>
            </a:pPr>
            <a:r>
              <a:rPr lang="pt-BR" sz="1400" strike="noStrike" spc="-1" dirty="0">
                <a:solidFill>
                  <a:srgbClr val="000000"/>
                </a:solidFill>
                <a:uFill>
                  <a:solidFill>
                    <a:srgbClr val="FFFFFF"/>
                  </a:solidFill>
                </a:uFill>
                <a:latin typeface="Cabin"/>
                <a:ea typeface="Cabin"/>
              </a:rPr>
              <a:t>Perfume - </a:t>
            </a:r>
            <a:endParaRPr dirty="0"/>
          </a:p>
          <a:p>
            <a:pPr>
              <a:lnSpc>
                <a:spcPct val="150000"/>
              </a:lnSpc>
            </a:pPr>
            <a:r>
              <a:rPr lang="pt-BR" sz="1400" strike="noStrike" spc="-1" dirty="0">
                <a:solidFill>
                  <a:srgbClr val="000000"/>
                </a:solidFill>
                <a:uFill>
                  <a:solidFill>
                    <a:srgbClr val="FFFFFF"/>
                  </a:solidFill>
                </a:uFill>
                <a:latin typeface="Cabin"/>
                <a:ea typeface="Cabin"/>
              </a:rPr>
              <a:t>Soro - </a:t>
            </a:r>
            <a:endParaRPr dirty="0"/>
          </a:p>
          <a:p>
            <a:pPr>
              <a:lnSpc>
                <a:spcPct val="150000"/>
              </a:lnSpc>
            </a:pPr>
            <a:r>
              <a:rPr lang="pt-BR" sz="1400" strike="noStrike" spc="-1" dirty="0">
                <a:solidFill>
                  <a:srgbClr val="000000"/>
                </a:solidFill>
                <a:uFill>
                  <a:solidFill>
                    <a:srgbClr val="FFFFFF"/>
                  </a:solidFill>
                </a:uFill>
                <a:latin typeface="Cabin"/>
                <a:ea typeface="Cabin"/>
              </a:rPr>
              <a:t>Alumínio - </a:t>
            </a:r>
            <a:r>
              <a:rPr lang="pt-BR" sz="1400" u="sng" strike="noStrike" spc="-1" dirty="0">
                <a:solidFill>
                  <a:srgbClr val="6F95D2"/>
                </a:solidFill>
                <a:uFill>
                  <a:solidFill>
                    <a:srgbClr val="FFFFFF"/>
                  </a:solidFill>
                </a:uFill>
                <a:latin typeface="Cabin"/>
                <a:ea typeface="Cabin"/>
              </a:rPr>
              <a:t>https://vimeo.com/22950347</a:t>
            </a:r>
            <a:endParaRPr dirty="0"/>
          </a:p>
          <a:p>
            <a:pPr>
              <a:lnSpc>
                <a:spcPct val="150000"/>
              </a:lnSpc>
            </a:pPr>
            <a:r>
              <a:rPr lang="pt-BR" sz="1400" strike="noStrike" spc="-1" dirty="0">
                <a:solidFill>
                  <a:srgbClr val="000000"/>
                </a:solidFill>
                <a:uFill>
                  <a:solidFill>
                    <a:srgbClr val="FFFFFF"/>
                  </a:solidFill>
                </a:uFill>
                <a:latin typeface="Cabin"/>
                <a:ea typeface="Cabin"/>
              </a:rPr>
              <a:t>Sabão - </a:t>
            </a:r>
            <a:endParaRPr dirty="0"/>
          </a:p>
          <a:p>
            <a:pPr>
              <a:lnSpc>
                <a:spcPct val="150000"/>
              </a:lnSpc>
            </a:pPr>
            <a:r>
              <a:rPr lang="pt-BR" sz="1400" strike="noStrike" spc="-1" dirty="0">
                <a:solidFill>
                  <a:srgbClr val="000000"/>
                </a:solidFill>
                <a:uFill>
                  <a:solidFill>
                    <a:srgbClr val="FFFFFF"/>
                  </a:solidFill>
                </a:uFill>
                <a:latin typeface="Cabin"/>
                <a:ea typeface="Cabin"/>
              </a:rPr>
              <a:t>Tratamento d'água -  </a:t>
            </a:r>
            <a:r>
              <a:rPr lang="pt-BR" sz="1400" u="sng" strike="noStrike" spc="-1" dirty="0">
                <a:solidFill>
                  <a:srgbClr val="6F95D2"/>
                </a:solidFill>
                <a:uFill>
                  <a:solidFill>
                    <a:srgbClr val="FFFFFF"/>
                  </a:solidFill>
                </a:uFill>
                <a:latin typeface="Cabin"/>
                <a:ea typeface="Cabin"/>
              </a:rPr>
              <a:t>https://vimeo.com/23150723</a:t>
            </a:r>
            <a:r>
              <a:rPr lang="pt-BR" sz="1400" strike="noStrike" spc="-1" dirty="0">
                <a:solidFill>
                  <a:srgbClr val="000000"/>
                </a:solidFill>
                <a:uFill>
                  <a:solidFill>
                    <a:srgbClr val="FFFFFF"/>
                  </a:solidFill>
                </a:uFill>
                <a:latin typeface="Cabin"/>
                <a:ea typeface="Cabin"/>
              </a:rPr>
              <a:t>	</a:t>
            </a:r>
            <a:endParaRPr dirty="0"/>
          </a:p>
          <a:p>
            <a:pPr>
              <a:lnSpc>
                <a:spcPct val="150000"/>
              </a:lnSpc>
            </a:pPr>
            <a:r>
              <a:rPr lang="pt-BR" sz="1400" strike="noStrike" spc="-1" dirty="0">
                <a:solidFill>
                  <a:srgbClr val="000000"/>
                </a:solidFill>
                <a:uFill>
                  <a:solidFill>
                    <a:srgbClr val="FFFFFF"/>
                  </a:solidFill>
                </a:uFill>
                <a:latin typeface="Cabin"/>
                <a:ea typeface="Cabin"/>
              </a:rPr>
              <a:t>Pilhas e Baterias - </a:t>
            </a:r>
            <a:endParaRPr dirty="0"/>
          </a:p>
          <a:p>
            <a:pPr>
              <a:lnSpc>
                <a:spcPct val="150000"/>
              </a:lnSpc>
            </a:pPr>
            <a:r>
              <a:rPr lang="pt-BR" sz="1400" strike="noStrike" spc="-1" dirty="0">
                <a:solidFill>
                  <a:srgbClr val="000000"/>
                </a:solidFill>
                <a:uFill>
                  <a:solidFill>
                    <a:srgbClr val="FFFFFF"/>
                  </a:solidFill>
                </a:uFill>
                <a:latin typeface="Cabin"/>
                <a:ea typeface="Cabin"/>
              </a:rPr>
              <a:t>Carbono 14 - </a:t>
            </a:r>
            <a:endParaRPr dirty="0"/>
          </a:p>
          <a:p>
            <a:pPr>
              <a:lnSpc>
                <a:spcPct val="150000"/>
              </a:lnSpc>
            </a:pPr>
            <a:r>
              <a:rPr lang="pt-BR" sz="1400" strike="noStrike" spc="-1" dirty="0">
                <a:solidFill>
                  <a:srgbClr val="000000"/>
                </a:solidFill>
                <a:uFill>
                  <a:solidFill>
                    <a:srgbClr val="FFFFFF"/>
                  </a:solidFill>
                </a:uFill>
                <a:latin typeface="Cabin"/>
                <a:ea typeface="Cabin"/>
              </a:rPr>
              <a:t>Siderurgia I - </a:t>
            </a:r>
            <a:endParaRPr dirty="0"/>
          </a:p>
          <a:p>
            <a:pPr>
              <a:lnSpc>
                <a:spcPct val="150000"/>
              </a:lnSpc>
            </a:pPr>
            <a:r>
              <a:rPr lang="pt-BR" sz="1400" strike="noStrike" spc="-1" dirty="0">
                <a:solidFill>
                  <a:srgbClr val="000000"/>
                </a:solidFill>
                <a:uFill>
                  <a:solidFill>
                    <a:srgbClr val="FFFFFF"/>
                  </a:solidFill>
                </a:uFill>
                <a:latin typeface="Cabin"/>
                <a:ea typeface="Cabin"/>
              </a:rPr>
              <a:t>Siderurgia 2 - </a:t>
            </a:r>
            <a:endParaRPr dirty="0"/>
          </a:p>
          <a:p>
            <a:pPr>
              <a:lnSpc>
                <a:spcPct val="150000"/>
              </a:lnSpc>
            </a:pPr>
            <a:r>
              <a:rPr lang="pt-BR" sz="1400" strike="noStrike" spc="-1" dirty="0">
                <a:solidFill>
                  <a:srgbClr val="000000"/>
                </a:solidFill>
                <a:uFill>
                  <a:solidFill>
                    <a:srgbClr val="FFFFFF"/>
                  </a:solidFill>
                </a:uFill>
                <a:latin typeface="Cabin"/>
                <a:ea typeface="Cabin"/>
              </a:rPr>
              <a:t>Plástico - </a:t>
            </a:r>
            <a:r>
              <a:rPr lang="pt-BR" sz="1400" u="sng" strike="noStrike" spc="-1" dirty="0">
                <a:solidFill>
                  <a:srgbClr val="6076B4"/>
                </a:solidFill>
                <a:uFill>
                  <a:solidFill>
                    <a:srgbClr val="FFFFFF"/>
                  </a:solidFill>
                </a:uFill>
                <a:latin typeface="Cabin"/>
                <a:ea typeface="Cabin"/>
              </a:rPr>
              <a:t>https://vimeo.com/22961301</a:t>
            </a:r>
            <a:r>
              <a:rPr lang="pt-BR" sz="1400" strike="noStrike" spc="-1" dirty="0">
                <a:solidFill>
                  <a:srgbClr val="000000"/>
                </a:solidFill>
                <a:uFill>
                  <a:solidFill>
                    <a:srgbClr val="FFFFFF"/>
                  </a:solidFill>
                </a:uFill>
                <a:latin typeface="Cabin"/>
                <a:ea typeface="Cabin"/>
              </a:rPr>
              <a:t>	</a:t>
            </a:r>
            <a:endParaRPr dirty="0"/>
          </a:p>
          <a:p>
            <a:pPr>
              <a:lnSpc>
                <a:spcPct val="150000"/>
              </a:lnSpc>
            </a:pPr>
            <a:r>
              <a:rPr lang="pt-BR" sz="1400" strike="noStrike" spc="-1" dirty="0">
                <a:solidFill>
                  <a:srgbClr val="000000"/>
                </a:solidFill>
                <a:uFill>
                  <a:solidFill>
                    <a:srgbClr val="FFFFFF"/>
                  </a:solidFill>
                </a:uFill>
                <a:latin typeface="Cabin"/>
                <a:ea typeface="Cabin"/>
              </a:rPr>
              <a:t>Tintas - </a:t>
            </a:r>
            <a:endParaRPr dirty="0"/>
          </a:p>
          <a:p>
            <a:pPr>
              <a:lnSpc>
                <a:spcPct val="100000"/>
              </a:lnSpc>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1435680" y="116640"/>
            <a:ext cx="7497720" cy="130068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8. Tudo se Transforma - PUC - MEC - 18 vídeos - 2010</a:t>
            </a:r>
            <a:endParaRPr/>
          </a:p>
        </p:txBody>
      </p:sp>
      <p:sp>
        <p:nvSpPr>
          <p:cNvPr id="151" name="TextShape 2"/>
          <p:cNvSpPr txBox="1"/>
          <p:nvPr/>
        </p:nvSpPr>
        <p:spPr>
          <a:xfrm>
            <a:off x="1435680" y="1052640"/>
            <a:ext cx="7497720" cy="5472360"/>
          </a:xfrm>
          <a:prstGeom prst="rect">
            <a:avLst/>
          </a:prstGeom>
          <a:noFill/>
          <a:ln>
            <a:noFill/>
          </a:ln>
        </p:spPr>
        <p:txBody>
          <a:bodyPr/>
          <a:lstStyle/>
          <a:p>
            <a:pPr marL="82440" indent="-5760">
              <a:lnSpc>
                <a:spcPct val="100000"/>
              </a:lnSpc>
            </a:pPr>
            <a:r>
              <a:rPr lang="pt-BR" sz="1400" b="1" strike="noStrike" spc="-1" dirty="0">
                <a:solidFill>
                  <a:srgbClr val="000000"/>
                </a:solidFill>
                <a:uFill>
                  <a:solidFill>
                    <a:srgbClr val="FFFFFF"/>
                  </a:solidFill>
                </a:uFill>
                <a:latin typeface="Cabin"/>
                <a:ea typeface="Cabin"/>
              </a:rPr>
              <a:t>Contexto:</a:t>
            </a:r>
            <a:r>
              <a:rPr lang="pt-BR" sz="1400" strike="noStrike" spc="-1" dirty="0">
                <a:solidFill>
                  <a:srgbClr val="000000"/>
                </a:solidFill>
                <a:uFill>
                  <a:solidFill>
                    <a:srgbClr val="FFFFFF"/>
                  </a:solidFill>
                </a:uFill>
                <a:latin typeface="Cabin"/>
                <a:ea typeface="Cabin"/>
              </a:rPr>
              <a:t> O sucesso da série Química do Fazer resultou num novo pedido do  CCEAD da PUC Rio para  que elaborássemos uma série sobre química voltada exclusivamente para o segundo grau, dentro do Projeto </a:t>
            </a:r>
            <a:r>
              <a:rPr lang="pt-BR" sz="1400" strike="noStrike" spc="-1" dirty="0" err="1">
                <a:solidFill>
                  <a:srgbClr val="000000"/>
                </a:solidFill>
                <a:uFill>
                  <a:solidFill>
                    <a:srgbClr val="FFFFFF"/>
                  </a:solidFill>
                </a:uFill>
                <a:latin typeface="Cabin"/>
                <a:ea typeface="Cabin"/>
              </a:rPr>
              <a:t>Condigital</a:t>
            </a:r>
            <a:r>
              <a:rPr lang="pt-BR" sz="1400" strike="noStrike" spc="-1" dirty="0">
                <a:solidFill>
                  <a:srgbClr val="000000"/>
                </a:solidFill>
                <a:uFill>
                  <a:solidFill>
                    <a:srgbClr val="FFFFFF"/>
                  </a:solidFill>
                </a:uFill>
                <a:latin typeface="Cabin"/>
                <a:ea typeface="Cabin"/>
              </a:rPr>
              <a:t> do MEC.  Desta vez era sobre a História da Química, vários assuntos  difíceis para um público jovem e inquieto. Novamente a Cena Tropical, ainda associada à Segunda Feira Filmes, procurou um formato dinâmico e irreverente que pudesse facilmente ser assimilado pelos adolescentes. Resultou disto a série TUDO SE TRANSFORMA com 18 vídeos feitos em um ritmos alucinante e utilizando muitos materiais disponíveis na internet a partir dos </a:t>
            </a:r>
            <a:r>
              <a:rPr lang="pt-BR" sz="1400" i="1" strike="noStrike" spc="-1" dirty="0" err="1">
                <a:solidFill>
                  <a:srgbClr val="000000"/>
                </a:solidFill>
                <a:uFill>
                  <a:solidFill>
                    <a:srgbClr val="FFFFFF"/>
                  </a:solidFill>
                </a:uFill>
                <a:latin typeface="Cabin"/>
                <a:ea typeface="Cabin"/>
              </a:rPr>
              <a:t>creative</a:t>
            </a:r>
            <a:r>
              <a:rPr lang="pt-BR" sz="1400" i="1" strike="noStrike" spc="-1" dirty="0">
                <a:solidFill>
                  <a:srgbClr val="000000"/>
                </a:solidFill>
                <a:uFill>
                  <a:solidFill>
                    <a:srgbClr val="FFFFFF"/>
                  </a:solidFill>
                </a:uFill>
                <a:latin typeface="Cabin"/>
                <a:ea typeface="Cabin"/>
              </a:rPr>
              <a:t> </a:t>
            </a:r>
            <a:r>
              <a:rPr lang="pt-BR" sz="1400" i="1" strike="noStrike" spc="-1" dirty="0" err="1">
                <a:solidFill>
                  <a:srgbClr val="000000"/>
                </a:solidFill>
                <a:uFill>
                  <a:solidFill>
                    <a:srgbClr val="FFFFFF"/>
                  </a:solidFill>
                </a:uFill>
                <a:latin typeface="Cabin"/>
                <a:ea typeface="Cabin"/>
              </a:rPr>
              <a:t>commons</a:t>
            </a:r>
            <a:r>
              <a:rPr lang="pt-BR" sz="1400" strike="noStrike" spc="-1" dirty="0">
                <a:solidFill>
                  <a:srgbClr val="000000"/>
                </a:solidFill>
                <a:uFill>
                  <a:solidFill>
                    <a:srgbClr val="FFFFFF"/>
                  </a:solidFill>
                </a:uFill>
                <a:latin typeface="Cabin"/>
                <a:ea typeface="Cabin"/>
              </a:rPr>
              <a:t>.  Ainda hoje continua sendo uma das séries mais assistida pelos jovens no Portal do Professor do MEC.</a:t>
            </a:r>
            <a:endParaRPr dirty="0"/>
          </a:p>
          <a:p>
            <a:pPr marL="82440" indent="-5760">
              <a:lnSpc>
                <a:spcPct val="100000"/>
              </a:lnSpc>
            </a:pPr>
            <a:r>
              <a:rPr lang="pt-BR" sz="1000" strike="noStrike" spc="-1" dirty="0">
                <a:solidFill>
                  <a:srgbClr val="000000"/>
                </a:solidFill>
                <a:uFill>
                  <a:solidFill>
                    <a:srgbClr val="FFFFFF"/>
                  </a:solidFill>
                </a:uFill>
                <a:latin typeface="Cabin"/>
                <a:ea typeface="Cabin"/>
              </a:rPr>
              <a:t> </a:t>
            </a:r>
            <a:endParaRPr dirty="0"/>
          </a:p>
          <a:p>
            <a:pPr marL="82440" indent="-5760">
              <a:lnSpc>
                <a:spcPct val="100000"/>
              </a:lnSpc>
            </a:pPr>
            <a:r>
              <a:rPr lang="pt-BR" sz="1400" b="1" strike="noStrike" spc="-1" dirty="0">
                <a:solidFill>
                  <a:srgbClr val="000000"/>
                </a:solidFill>
                <a:uFill>
                  <a:solidFill>
                    <a:srgbClr val="FFFFFF"/>
                  </a:solidFill>
                </a:uFill>
                <a:latin typeface="Cabin"/>
                <a:ea typeface="Cabin"/>
              </a:rPr>
              <a:t>Produto:</a:t>
            </a:r>
            <a:r>
              <a:rPr lang="pt-BR" sz="1400" strike="noStrike" spc="-1" dirty="0">
                <a:solidFill>
                  <a:srgbClr val="000000"/>
                </a:solidFill>
                <a:uFill>
                  <a:solidFill>
                    <a:srgbClr val="FFFFFF"/>
                  </a:solidFill>
                </a:uFill>
                <a:latin typeface="Cabin"/>
                <a:ea typeface="Cabin"/>
              </a:rPr>
              <a:t> 18 programas informativos para ensino de química</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1.Linus Pauling - 11:30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2.Marie Curie  - 12:20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3. História dos Modelos Atômicos - 13:30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4.Ligações Químicas - 12:20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5. Energia Nuclear 1 - 11:50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6 Energia Nuclear 2  - 12:25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7. História de Pilhas e Baterias  - 13:30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8. Química Forense  - 13:20 min.</a:t>
            </a:r>
            <a:endParaRPr dirty="0"/>
          </a:p>
          <a:p>
            <a:pPr marL="365760" indent="-289080">
              <a:lnSpc>
                <a:spcPct val="100000"/>
              </a:lnSpc>
              <a:buClr>
                <a:srgbClr val="6076B4"/>
              </a:buClr>
              <a:buSzPct val="80000"/>
              <a:buFont typeface="Noto Symbol"/>
              <a:buChar char="●"/>
            </a:pPr>
            <a:r>
              <a:rPr lang="pt-BR" sz="1400" strike="noStrike" spc="-1" dirty="0">
                <a:solidFill>
                  <a:srgbClr val="000000"/>
                </a:solidFill>
                <a:uFill>
                  <a:solidFill>
                    <a:srgbClr val="FFFFFF"/>
                  </a:solidFill>
                </a:uFill>
                <a:latin typeface="Cabin"/>
                <a:ea typeface="Cabin"/>
              </a:rPr>
              <a:t>9. Alquimia  - 13:40 min.</a:t>
            </a:r>
            <a:endParaRPr dirty="0"/>
          </a:p>
          <a:p>
            <a:pPr marL="365760" indent="-218160">
              <a:lnSpc>
                <a:spcPct val="100000"/>
              </a:lnSpc>
            </a:pPr>
            <a:endParaRPr dirty="0"/>
          </a:p>
        </p:txBody>
      </p:sp>
      <p:sp>
        <p:nvSpPr>
          <p:cNvPr id="152" name="CustomShape 3"/>
          <p:cNvSpPr/>
          <p:nvPr/>
        </p:nvSpPr>
        <p:spPr>
          <a:xfrm>
            <a:off x="5364000" y="3213000"/>
            <a:ext cx="3528000" cy="332352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196560">
              <a:lnSpc>
                <a:spcPct val="150000"/>
              </a:lnSpc>
            </a:pP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10. Metais  - 12:45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11. Experimentos Químicos - 13:20 min. </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12. Condutores Elétricos  - 13:50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13.Tabela Periódica  -13:25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14. A revolução de </a:t>
            </a:r>
            <a:r>
              <a:rPr lang="pt-BR" sz="1400" strike="noStrike" spc="-1" dirty="0" err="1">
                <a:solidFill>
                  <a:srgbClr val="000000"/>
                </a:solidFill>
                <a:uFill>
                  <a:solidFill>
                    <a:srgbClr val="FFFFFF"/>
                  </a:solidFill>
                </a:uFill>
                <a:latin typeface="Cabin"/>
                <a:ea typeface="Cabin"/>
              </a:rPr>
              <a:t>Rutheford</a:t>
            </a:r>
            <a:r>
              <a:rPr lang="pt-BR" sz="1400" strike="noStrike" spc="-1" dirty="0">
                <a:solidFill>
                  <a:srgbClr val="000000"/>
                </a:solidFill>
                <a:uFill>
                  <a:solidFill>
                    <a:srgbClr val="FFFFFF"/>
                  </a:solidFill>
                </a:uFill>
                <a:latin typeface="Cabin"/>
                <a:ea typeface="Cabin"/>
              </a:rPr>
              <a:t> - 12:35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15. Bioquímica  - 11:58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16 Enxergando o invisível  - 12:00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17. História do Prêmio Nobel - 11:00 min.</a:t>
            </a:r>
            <a:endParaRPr dirty="0"/>
          </a:p>
          <a:p>
            <a:pPr marL="72000" indent="-71640">
              <a:lnSpc>
                <a:spcPct val="100000"/>
              </a:lnSpc>
              <a:buClr>
                <a:srgbClr val="2F5897"/>
              </a:buClr>
              <a:buSzPct val="114000"/>
              <a:buFont typeface="Arial"/>
              <a:buChar char="•"/>
            </a:pPr>
            <a:r>
              <a:rPr lang="pt-BR" sz="1400" strike="noStrike" spc="-1" dirty="0">
                <a:solidFill>
                  <a:srgbClr val="000000"/>
                </a:solidFill>
                <a:uFill>
                  <a:solidFill>
                    <a:srgbClr val="FFFFFF"/>
                  </a:solidFill>
                </a:uFill>
                <a:latin typeface="Cabin"/>
                <a:ea typeface="Cabin"/>
              </a:rPr>
              <a:t>18. Petróleo   - 13:25 min.</a:t>
            </a:r>
            <a:endParaRPr dirty="0"/>
          </a:p>
          <a:p>
            <a:pPr>
              <a:lnSpc>
                <a:spcPct val="100000"/>
              </a:lnSpc>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hape 214"/>
          <p:cNvPicPr/>
          <p:nvPr/>
        </p:nvPicPr>
        <p:blipFill>
          <a:blip r:embed="rId2"/>
          <a:stretch/>
        </p:blipFill>
        <p:spPr>
          <a:xfrm>
            <a:off x="1447560" y="1758960"/>
            <a:ext cx="914040" cy="572760"/>
          </a:xfrm>
          <a:prstGeom prst="rect">
            <a:avLst/>
          </a:prstGeom>
          <a:ln>
            <a:noFill/>
          </a:ln>
        </p:spPr>
      </p:pic>
      <p:pic>
        <p:nvPicPr>
          <p:cNvPr id="154" name="Shape 215"/>
          <p:cNvPicPr/>
          <p:nvPr/>
        </p:nvPicPr>
        <p:blipFill>
          <a:blip r:embed="rId3"/>
          <a:stretch/>
        </p:blipFill>
        <p:spPr>
          <a:xfrm>
            <a:off x="1436760" y="318960"/>
            <a:ext cx="914040" cy="572760"/>
          </a:xfrm>
          <a:prstGeom prst="rect">
            <a:avLst/>
          </a:prstGeom>
          <a:ln>
            <a:noFill/>
          </a:ln>
        </p:spPr>
      </p:pic>
      <p:pic>
        <p:nvPicPr>
          <p:cNvPr id="155" name="Shape 216"/>
          <p:cNvPicPr/>
          <p:nvPr/>
        </p:nvPicPr>
        <p:blipFill>
          <a:blip r:embed="rId4"/>
          <a:stretch/>
        </p:blipFill>
        <p:spPr>
          <a:xfrm>
            <a:off x="1436760" y="1038960"/>
            <a:ext cx="914040" cy="572760"/>
          </a:xfrm>
          <a:prstGeom prst="rect">
            <a:avLst/>
          </a:prstGeom>
          <a:ln>
            <a:noFill/>
          </a:ln>
        </p:spPr>
      </p:pic>
      <p:pic>
        <p:nvPicPr>
          <p:cNvPr id="156" name="Shape 217"/>
          <p:cNvPicPr/>
          <p:nvPr/>
        </p:nvPicPr>
        <p:blipFill>
          <a:blip r:embed="rId5"/>
          <a:stretch/>
        </p:blipFill>
        <p:spPr>
          <a:xfrm>
            <a:off x="1436760" y="2479320"/>
            <a:ext cx="914040" cy="572760"/>
          </a:xfrm>
          <a:prstGeom prst="rect">
            <a:avLst/>
          </a:prstGeom>
          <a:ln>
            <a:noFill/>
          </a:ln>
        </p:spPr>
      </p:pic>
      <p:pic>
        <p:nvPicPr>
          <p:cNvPr id="157" name="Shape 218"/>
          <p:cNvPicPr/>
          <p:nvPr/>
        </p:nvPicPr>
        <p:blipFill>
          <a:blip r:embed="rId6"/>
          <a:stretch/>
        </p:blipFill>
        <p:spPr>
          <a:xfrm>
            <a:off x="1436760" y="3173760"/>
            <a:ext cx="914040" cy="572760"/>
          </a:xfrm>
          <a:prstGeom prst="rect">
            <a:avLst/>
          </a:prstGeom>
          <a:ln>
            <a:noFill/>
          </a:ln>
        </p:spPr>
      </p:pic>
      <p:pic>
        <p:nvPicPr>
          <p:cNvPr id="158" name="Shape 219"/>
          <p:cNvPicPr/>
          <p:nvPr/>
        </p:nvPicPr>
        <p:blipFill>
          <a:blip r:embed="rId7"/>
          <a:stretch/>
        </p:blipFill>
        <p:spPr>
          <a:xfrm>
            <a:off x="1436760" y="3896640"/>
            <a:ext cx="914040" cy="572760"/>
          </a:xfrm>
          <a:prstGeom prst="rect">
            <a:avLst/>
          </a:prstGeom>
          <a:ln>
            <a:noFill/>
          </a:ln>
        </p:spPr>
      </p:pic>
      <p:pic>
        <p:nvPicPr>
          <p:cNvPr id="159" name="Shape 220"/>
          <p:cNvPicPr/>
          <p:nvPr/>
        </p:nvPicPr>
        <p:blipFill>
          <a:blip r:embed="rId8"/>
          <a:stretch/>
        </p:blipFill>
        <p:spPr>
          <a:xfrm>
            <a:off x="1459440" y="4619880"/>
            <a:ext cx="914040" cy="572760"/>
          </a:xfrm>
          <a:prstGeom prst="rect">
            <a:avLst/>
          </a:prstGeom>
          <a:ln>
            <a:noFill/>
          </a:ln>
        </p:spPr>
      </p:pic>
      <p:pic>
        <p:nvPicPr>
          <p:cNvPr id="160" name="Shape 221"/>
          <p:cNvPicPr/>
          <p:nvPr/>
        </p:nvPicPr>
        <p:blipFill>
          <a:blip r:embed="rId9"/>
          <a:stretch/>
        </p:blipFill>
        <p:spPr>
          <a:xfrm>
            <a:off x="1459440" y="5334120"/>
            <a:ext cx="914040" cy="572760"/>
          </a:xfrm>
          <a:prstGeom prst="rect">
            <a:avLst/>
          </a:prstGeom>
          <a:ln>
            <a:noFill/>
          </a:ln>
        </p:spPr>
      </p:pic>
      <p:pic>
        <p:nvPicPr>
          <p:cNvPr id="161" name="Shape 222"/>
          <p:cNvPicPr/>
          <p:nvPr/>
        </p:nvPicPr>
        <p:blipFill>
          <a:blip r:embed="rId10"/>
          <a:stretch/>
        </p:blipFill>
        <p:spPr>
          <a:xfrm>
            <a:off x="1436760" y="6007680"/>
            <a:ext cx="914040" cy="572760"/>
          </a:xfrm>
          <a:prstGeom prst="rect">
            <a:avLst/>
          </a:prstGeom>
          <a:ln>
            <a:noFill/>
          </a:ln>
        </p:spPr>
      </p:pic>
      <p:pic>
        <p:nvPicPr>
          <p:cNvPr id="162" name="Shape 223"/>
          <p:cNvPicPr/>
          <p:nvPr/>
        </p:nvPicPr>
        <p:blipFill>
          <a:blip r:embed="rId11"/>
          <a:stretch/>
        </p:blipFill>
        <p:spPr>
          <a:xfrm>
            <a:off x="7884360" y="273600"/>
            <a:ext cx="914040" cy="572760"/>
          </a:xfrm>
          <a:prstGeom prst="rect">
            <a:avLst/>
          </a:prstGeom>
          <a:ln>
            <a:noFill/>
          </a:ln>
        </p:spPr>
      </p:pic>
      <p:pic>
        <p:nvPicPr>
          <p:cNvPr id="163" name="Shape 224"/>
          <p:cNvPicPr/>
          <p:nvPr/>
        </p:nvPicPr>
        <p:blipFill>
          <a:blip r:embed="rId12"/>
          <a:stretch/>
        </p:blipFill>
        <p:spPr>
          <a:xfrm>
            <a:off x="7884360" y="994320"/>
            <a:ext cx="914040" cy="572760"/>
          </a:xfrm>
          <a:prstGeom prst="rect">
            <a:avLst/>
          </a:prstGeom>
          <a:ln>
            <a:noFill/>
          </a:ln>
        </p:spPr>
      </p:pic>
      <p:pic>
        <p:nvPicPr>
          <p:cNvPr id="164" name="Shape 225"/>
          <p:cNvPicPr/>
          <p:nvPr/>
        </p:nvPicPr>
        <p:blipFill>
          <a:blip r:embed="rId13"/>
          <a:stretch/>
        </p:blipFill>
        <p:spPr>
          <a:xfrm>
            <a:off x="7884360" y="1688760"/>
            <a:ext cx="914040" cy="572760"/>
          </a:xfrm>
          <a:prstGeom prst="rect">
            <a:avLst/>
          </a:prstGeom>
          <a:ln>
            <a:noFill/>
          </a:ln>
        </p:spPr>
      </p:pic>
      <p:pic>
        <p:nvPicPr>
          <p:cNvPr id="165" name="Shape 226"/>
          <p:cNvPicPr/>
          <p:nvPr/>
        </p:nvPicPr>
        <p:blipFill>
          <a:blip r:embed="rId14"/>
          <a:stretch/>
        </p:blipFill>
        <p:spPr>
          <a:xfrm>
            <a:off x="7903080" y="2395080"/>
            <a:ext cx="914040" cy="572760"/>
          </a:xfrm>
          <a:prstGeom prst="rect">
            <a:avLst/>
          </a:prstGeom>
          <a:ln>
            <a:noFill/>
          </a:ln>
        </p:spPr>
      </p:pic>
      <p:pic>
        <p:nvPicPr>
          <p:cNvPr id="166" name="Shape 227"/>
          <p:cNvPicPr/>
          <p:nvPr/>
        </p:nvPicPr>
        <p:blipFill>
          <a:blip r:embed="rId15"/>
          <a:stretch/>
        </p:blipFill>
        <p:spPr>
          <a:xfrm>
            <a:off x="7884360" y="3089880"/>
            <a:ext cx="914040" cy="572760"/>
          </a:xfrm>
          <a:prstGeom prst="rect">
            <a:avLst/>
          </a:prstGeom>
          <a:ln>
            <a:noFill/>
          </a:ln>
        </p:spPr>
      </p:pic>
      <p:pic>
        <p:nvPicPr>
          <p:cNvPr id="167" name="Shape 228"/>
          <p:cNvPicPr/>
          <p:nvPr/>
        </p:nvPicPr>
        <p:blipFill>
          <a:blip r:embed="rId16"/>
          <a:stretch/>
        </p:blipFill>
        <p:spPr>
          <a:xfrm>
            <a:off x="7903080" y="3812760"/>
            <a:ext cx="914040" cy="572760"/>
          </a:xfrm>
          <a:prstGeom prst="rect">
            <a:avLst/>
          </a:prstGeom>
          <a:ln>
            <a:noFill/>
          </a:ln>
        </p:spPr>
      </p:pic>
      <p:pic>
        <p:nvPicPr>
          <p:cNvPr id="168" name="Shape 229"/>
          <p:cNvPicPr/>
          <p:nvPr/>
        </p:nvPicPr>
        <p:blipFill>
          <a:blip r:embed="rId17"/>
          <a:stretch/>
        </p:blipFill>
        <p:spPr>
          <a:xfrm>
            <a:off x="7925760" y="4512600"/>
            <a:ext cx="914040" cy="572760"/>
          </a:xfrm>
          <a:prstGeom prst="rect">
            <a:avLst/>
          </a:prstGeom>
          <a:ln>
            <a:noFill/>
          </a:ln>
        </p:spPr>
      </p:pic>
      <p:pic>
        <p:nvPicPr>
          <p:cNvPr id="169" name="Shape 230"/>
          <p:cNvPicPr/>
          <p:nvPr/>
        </p:nvPicPr>
        <p:blipFill>
          <a:blip r:embed="rId18"/>
          <a:stretch/>
        </p:blipFill>
        <p:spPr>
          <a:xfrm>
            <a:off x="7925760" y="5248800"/>
            <a:ext cx="914040" cy="572760"/>
          </a:xfrm>
          <a:prstGeom prst="rect">
            <a:avLst/>
          </a:prstGeom>
          <a:ln>
            <a:noFill/>
          </a:ln>
        </p:spPr>
      </p:pic>
      <p:pic>
        <p:nvPicPr>
          <p:cNvPr id="170" name="Shape 231"/>
          <p:cNvPicPr/>
          <p:nvPr/>
        </p:nvPicPr>
        <p:blipFill>
          <a:blip r:embed="rId19"/>
          <a:stretch/>
        </p:blipFill>
        <p:spPr>
          <a:xfrm>
            <a:off x="7925760" y="5952240"/>
            <a:ext cx="914040" cy="572760"/>
          </a:xfrm>
          <a:prstGeom prst="rect">
            <a:avLst/>
          </a:prstGeom>
          <a:ln>
            <a:noFill/>
          </a:ln>
        </p:spPr>
      </p:pic>
      <p:sp>
        <p:nvSpPr>
          <p:cNvPr id="171" name="CustomShape 1"/>
          <p:cNvSpPr/>
          <p:nvPr/>
        </p:nvSpPr>
        <p:spPr>
          <a:xfrm>
            <a:off x="2627640" y="404640"/>
            <a:ext cx="5040360" cy="66168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b="1" strike="noStrike" spc="-1" dirty="0">
                <a:solidFill>
                  <a:srgbClr val="000000"/>
                </a:solidFill>
                <a:uFill>
                  <a:solidFill>
                    <a:srgbClr val="FFFFFF"/>
                  </a:solidFill>
                </a:uFill>
                <a:latin typeface="Cabin"/>
                <a:ea typeface="Cabin"/>
              </a:rPr>
              <a:t>Links:</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1.Linus Pauling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2.Marie Curie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3. História dos Modelos Atômicos </a:t>
            </a:r>
            <a:r>
              <a:rPr lang="pt-BR" sz="1400" u="sng" strike="noStrike" spc="-1" dirty="0">
                <a:solidFill>
                  <a:srgbClr val="3399FF"/>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 4.Ligações Químicas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5. Energia Nuclear 1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6 Energia Nuclear 2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7. Pilhas e Baterias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8. Química Forense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9. Alquimia  </a:t>
            </a:r>
            <a:r>
              <a:rPr lang="pt-BR" sz="1400" u="sng" strike="noStrike" spc="-1" dirty="0">
                <a:solidFill>
                  <a:srgbClr val="3399FF"/>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 10. Metais  </a:t>
            </a:r>
            <a:r>
              <a:rPr lang="pt-BR" sz="1400" u="sng" strike="noStrike" spc="-1" dirty="0">
                <a:solidFill>
                  <a:srgbClr val="3399FF"/>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 11. Experimentos Químicos </a:t>
            </a:r>
            <a:r>
              <a:rPr lang="pt-BR" sz="1400" u="sng" strike="noStrike" spc="-1" dirty="0">
                <a:solidFill>
                  <a:srgbClr val="3399FF"/>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 12. Condutores Elétricos  </a:t>
            </a:r>
            <a:r>
              <a:rPr lang="pt-BR" sz="1400" u="sng" strike="noStrike" spc="-1" dirty="0">
                <a:solidFill>
                  <a:srgbClr val="3399FF"/>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 13.Tabela Periódica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14. A revolução de </a:t>
            </a:r>
            <a:r>
              <a:rPr lang="pt-BR" sz="1400" strike="noStrike" spc="-1" dirty="0" err="1">
                <a:solidFill>
                  <a:srgbClr val="000000"/>
                </a:solidFill>
                <a:uFill>
                  <a:solidFill>
                    <a:srgbClr val="FFFFFF"/>
                  </a:solidFill>
                </a:uFill>
                <a:latin typeface="Cabin"/>
                <a:ea typeface="Cabin"/>
              </a:rPr>
              <a:t>Rutheford</a:t>
            </a:r>
            <a:r>
              <a:rPr lang="pt-BR" sz="1400" strike="noStrike" spc="-1" dirty="0">
                <a:solidFill>
                  <a:srgbClr val="000000"/>
                </a:solidFill>
                <a:uFill>
                  <a:solidFill>
                    <a:srgbClr val="FFFFFF"/>
                  </a:solidFill>
                </a:uFill>
                <a:latin typeface="Cabin"/>
                <a:ea typeface="Cabin"/>
              </a:rPr>
              <a:t>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15. Bioquímica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16 Enxergando o invisível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17. História do Prêmio Nobel </a:t>
            </a:r>
            <a:r>
              <a:rPr lang="pt-BR" sz="1400" u="sng" strike="noStrike" spc="-1" dirty="0">
                <a:solidFill>
                  <a:srgbClr val="3399FF"/>
                </a:solidFill>
                <a:uFill>
                  <a:solidFill>
                    <a:srgbClr val="FFFFFF"/>
                  </a:solidFill>
                </a:uFill>
                <a:latin typeface="Cabin"/>
                <a:ea typeface="Cabin"/>
              </a:rPr>
              <a:t> </a:t>
            </a:r>
            <a:r>
              <a:rPr lang="pt-BR" sz="1400" strike="noStrike" spc="-1" dirty="0">
                <a:solidFill>
                  <a:srgbClr val="000000"/>
                </a:solidFill>
                <a:uFill>
                  <a:solidFill>
                    <a:srgbClr val="FFFFFF"/>
                  </a:solidFill>
                </a:uFill>
                <a:latin typeface="Cabin"/>
                <a:ea typeface="Cabin"/>
              </a:rPr>
              <a:t> </a:t>
            </a:r>
            <a:endParaRPr dirty="0"/>
          </a:p>
          <a:p>
            <a:pPr marL="285840" indent="-285480">
              <a:lnSpc>
                <a:spcPct val="150000"/>
              </a:lnSpc>
              <a:buClr>
                <a:srgbClr val="6076B4"/>
              </a:buClr>
              <a:buFont typeface="Arial"/>
              <a:buChar char="•"/>
            </a:pPr>
            <a:r>
              <a:rPr lang="pt-BR" sz="1400" strike="noStrike" spc="-1" dirty="0">
                <a:solidFill>
                  <a:srgbClr val="000000"/>
                </a:solidFill>
                <a:uFill>
                  <a:solidFill>
                    <a:srgbClr val="FFFFFF"/>
                  </a:solidFill>
                </a:uFill>
                <a:latin typeface="Cabin"/>
                <a:ea typeface="Cabin"/>
              </a:rPr>
              <a:t>18. Petróleo   </a:t>
            </a:r>
            <a:r>
              <a:rPr lang="pt-BR" sz="1400" u="sng" strike="noStrike" spc="-1" dirty="0">
                <a:solidFill>
                  <a:srgbClr val="3399FF"/>
                </a:solidFill>
                <a:uFill>
                  <a:solidFill>
                    <a:srgbClr val="FFFFFF"/>
                  </a:solidFill>
                </a:uFill>
                <a:latin typeface="Cabin"/>
                <a:ea typeface="Cabin"/>
              </a:rPr>
              <a:t> </a:t>
            </a:r>
            <a:endParaRPr dirty="0"/>
          </a:p>
          <a:p>
            <a:pPr>
              <a:lnSpc>
                <a:spcPct val="100000"/>
              </a:lnSpc>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dirty="0">
                <a:solidFill>
                  <a:srgbClr val="1F54A6"/>
                </a:solidFill>
                <a:uFill>
                  <a:solidFill>
                    <a:srgbClr val="FFFFFF"/>
                  </a:solidFill>
                </a:uFill>
                <a:latin typeface="Cabin"/>
                <a:ea typeface="Cabin"/>
              </a:rPr>
              <a:t>9. Espanhol em Trânsito -  PUC - 10 vídeos - 2011</a:t>
            </a:r>
            <a:r>
              <a:rPr lang="pt-BR" sz="1600" strike="noStrike" spc="-1" dirty="0">
                <a:solidFill>
                  <a:srgbClr val="1F54A6"/>
                </a:solidFill>
                <a:uFill>
                  <a:solidFill>
                    <a:srgbClr val="FFFFFF"/>
                  </a:solidFill>
                </a:uFill>
                <a:latin typeface="Cabin"/>
                <a:ea typeface="Cabin"/>
              </a:rPr>
              <a:t>
</a:t>
            </a:r>
            <a:r>
              <a:rPr lang="pt-BR" sz="1600" b="1" strike="noStrike" spc="-1" dirty="0">
                <a:solidFill>
                  <a:srgbClr val="1F54A6"/>
                </a:solidFill>
                <a:uFill>
                  <a:solidFill>
                    <a:srgbClr val="FFFFFF"/>
                  </a:solidFill>
                </a:uFill>
                <a:latin typeface="Cabin"/>
                <a:ea typeface="Cabin"/>
              </a:rPr>
              <a:t>10. Inglês em Trânsito - PUC - 10 vídeos - 2011</a:t>
            </a:r>
            <a:r>
              <a:rPr lang="pt-BR" sz="1600" strike="noStrike" spc="-1" dirty="0">
                <a:solidFill>
                  <a:srgbClr val="1F54A6"/>
                </a:solidFill>
                <a:uFill>
                  <a:solidFill>
                    <a:srgbClr val="FFFFFF"/>
                  </a:solidFill>
                </a:uFill>
                <a:latin typeface="Cabin"/>
                <a:ea typeface="Cabin"/>
              </a:rPr>
              <a:t>
</a:t>
            </a:r>
            <a:endParaRPr dirty="0"/>
          </a:p>
        </p:txBody>
      </p:sp>
      <p:sp>
        <p:nvSpPr>
          <p:cNvPr id="173" name="TextShape 2"/>
          <p:cNvSpPr txBox="1"/>
          <p:nvPr/>
        </p:nvSpPr>
        <p:spPr>
          <a:xfrm>
            <a:off x="1435680" y="1196640"/>
            <a:ext cx="7497720" cy="5184360"/>
          </a:xfrm>
          <a:prstGeom prst="rect">
            <a:avLst/>
          </a:prstGeom>
          <a:noFill/>
          <a:ln>
            <a:noFill/>
          </a:ln>
        </p:spPr>
        <p:txBody>
          <a:bodyPr/>
          <a:lstStyle/>
          <a:p>
            <a:pPr marL="82440" indent="-5760">
              <a:lnSpc>
                <a:spcPct val="100000"/>
              </a:lnSpc>
            </a:pPr>
            <a:r>
              <a:rPr lang="pt-BR" sz="1200" b="1" strike="noStrike" spc="-1" dirty="0">
                <a:solidFill>
                  <a:srgbClr val="000000"/>
                </a:solidFill>
                <a:uFill>
                  <a:solidFill>
                    <a:srgbClr val="FFFFFF"/>
                  </a:solidFill>
                </a:uFill>
                <a:latin typeface="Cabin"/>
                <a:ea typeface="Cabin"/>
              </a:rPr>
              <a:t>Contexto: </a:t>
            </a:r>
            <a:r>
              <a:rPr lang="pt-BR" sz="1200" strike="noStrike" spc="-1" dirty="0">
                <a:solidFill>
                  <a:srgbClr val="000000"/>
                </a:solidFill>
                <a:uFill>
                  <a:solidFill>
                    <a:srgbClr val="FFFFFF"/>
                  </a:solidFill>
                </a:uFill>
                <a:latin typeface="Cabin"/>
                <a:ea typeface="Cabin"/>
              </a:rPr>
              <a:t>A Federação das Empresas de  Transporte de Passageiro do Estado do Rio de Janeiro  –  FETRANSPOR,  queria preparar motoristas, cobradores de ônibus e fiscais para receberem turistas estrangeiros durante a copa de futebol em 2014. Procuraram  o CCEAD da  PUC-Rio, que nos chamou, Cena Tropical Comunicações e Segunda Feira Filmes. Montamos um grupo com a participação dos Departamentos de Espanhol e de Inglês da PUC.  
O formato dos vídeos ficou a nosso cargo e os conteúdos linguísticos a cargo dos departamentos. O resultado foram 10 vídeos sobre Inglês e 10 vídeos sobre Espanhol.  Leves, divertidos e fáceis de aprender.  Uma vez prontos, foram aplicados aos profissionais do trânsito e tiveram uma ótima recepção e entendimento.</a:t>
            </a:r>
            <a:endParaRPr dirty="0"/>
          </a:p>
          <a:p>
            <a:pPr marL="82440" indent="-5760">
              <a:lnSpc>
                <a:spcPct val="100000"/>
              </a:lnSpc>
            </a:pPr>
            <a:r>
              <a:rPr lang="pt-BR" sz="1200" strike="noStrike" spc="-1" dirty="0">
                <a:solidFill>
                  <a:srgbClr val="000000"/>
                </a:solidFill>
                <a:uFill>
                  <a:solidFill>
                    <a:srgbClr val="FFFFFF"/>
                  </a:solidFill>
                </a:uFill>
                <a:latin typeface="Cabin"/>
                <a:ea typeface="Cabin"/>
              </a:rPr>
              <a:t>O tema de cada vídeo era ligado a expressões idiomáticas ou palavras básicas de uso cotidiano e frequentes na situação de transporte público. Todos os vídeos tinham três apresentadores que se revezavam no papel de motorista, cobrador ou fiscal e dialogavam com turistas do mundo todo, na série inglesa e de toda américa espanhola no de língua espanhola.</a:t>
            </a:r>
            <a:endParaRPr dirty="0"/>
          </a:p>
          <a:p>
            <a:pPr marL="82440" indent="-5760">
              <a:lnSpc>
                <a:spcPct val="100000"/>
              </a:lnSpc>
            </a:pPr>
            <a:endParaRPr dirty="0"/>
          </a:p>
          <a:p>
            <a:pPr marL="82440" indent="-5760">
              <a:lnSpc>
                <a:spcPct val="100000"/>
              </a:lnSpc>
            </a:pPr>
            <a:r>
              <a:rPr lang="pt-BR" sz="1100" b="1" strike="noStrike" spc="-1" dirty="0">
                <a:solidFill>
                  <a:srgbClr val="000000"/>
                </a:solidFill>
                <a:uFill>
                  <a:solidFill>
                    <a:srgbClr val="FFFFFF"/>
                  </a:solidFill>
                </a:uFill>
                <a:latin typeface="Cabin"/>
                <a:ea typeface="Cabin"/>
              </a:rPr>
              <a:t>Produto : Série Espanhol em Trânsito </a:t>
            </a:r>
            <a:r>
              <a:rPr lang="pt-BR" sz="1100" strike="noStrike" spc="-1" dirty="0">
                <a:solidFill>
                  <a:srgbClr val="000000"/>
                </a:solidFill>
                <a:uFill>
                  <a:solidFill>
                    <a:srgbClr val="FFFFFF"/>
                  </a:solidFill>
                </a:uFill>
                <a:latin typeface="Cabin"/>
                <a:ea typeface="Cabin"/>
              </a:rPr>
              <a:t>	</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1 - Turista Espanhola -  12:00 min. </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2 -  Casa de Espanhóis -  9:00 min.			</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3 - Torcedores Mexicanos  - 9:50 min.	</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4 - Dois Argentinos -  8:30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 Programa 5 - Duas  Colombianas - 7:50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6 - Cadeirante Portoriquenho - 9:53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7 - Família Chilena - 10:00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 Programa 8 - Casal  Uruguaio - 9:30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Programa 9 -  Peruana Grávida - 9:15 min.</a:t>
            </a:r>
            <a:endParaRPr dirty="0"/>
          </a:p>
          <a:p>
            <a:pPr marL="365760" indent="-289080">
              <a:lnSpc>
                <a:spcPct val="100000"/>
              </a:lnSpc>
              <a:buClr>
                <a:srgbClr val="6076B4"/>
              </a:buClr>
              <a:buSzPct val="80000"/>
              <a:buFont typeface="Noto Symbol"/>
              <a:buChar char="●"/>
            </a:pPr>
            <a:r>
              <a:rPr lang="pt-BR" sz="1100" strike="noStrike" spc="-1" dirty="0">
                <a:solidFill>
                  <a:srgbClr val="000000"/>
                </a:solidFill>
                <a:uFill>
                  <a:solidFill>
                    <a:srgbClr val="FFFFFF"/>
                  </a:solidFill>
                </a:uFill>
                <a:latin typeface="Cabin"/>
                <a:ea typeface="Cabin"/>
              </a:rPr>
              <a:t> Programa 10 - Revisão Geral - 10:00 min.</a:t>
            </a:r>
            <a:endParaRPr dirty="0"/>
          </a:p>
          <a:p>
            <a:pPr marL="365760" indent="-243360">
              <a:lnSpc>
                <a:spcPct val="100000"/>
              </a:lnSpc>
            </a:pPr>
            <a:endParaRPr dirty="0"/>
          </a:p>
          <a:p>
            <a:pPr marL="365760" indent="-243360">
              <a:lnSpc>
                <a:spcPct val="100000"/>
              </a:lnSpc>
            </a:pPr>
            <a:endParaRPr dirty="0"/>
          </a:p>
        </p:txBody>
      </p:sp>
      <p:sp>
        <p:nvSpPr>
          <p:cNvPr id="174" name="CustomShape 3"/>
          <p:cNvSpPr/>
          <p:nvPr/>
        </p:nvSpPr>
        <p:spPr>
          <a:xfrm>
            <a:off x="5364000" y="3521880"/>
            <a:ext cx="3600000" cy="33004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50000"/>
              </a:lnSpc>
            </a:pPr>
            <a:r>
              <a:rPr lang="pt-BR" sz="1100" b="1" strike="noStrike" spc="-1" dirty="0">
                <a:solidFill>
                  <a:srgbClr val="000000"/>
                </a:solidFill>
                <a:uFill>
                  <a:solidFill>
                    <a:srgbClr val="FFFFFF"/>
                  </a:solidFill>
                </a:uFill>
                <a:latin typeface="Cabin"/>
                <a:ea typeface="Cabin"/>
              </a:rPr>
              <a:t>Produto : Série Inglês em Trânsito</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1 - Turista Holandesa - 9:15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2 - Turista Australiana - 9:20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3 - Turistas Alemães - 9:50 min. </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4 - Turista Canadense - 8:10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5 - Turistas Ingleses - 9:05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6 - Turista Japonês  - 8:00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7 -  Turista Cadeirante - 9:30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8  - Casal Turistas Doentes -   8:25 min.</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9 -  Grupo de Turistas - 8:45 min. </a:t>
            </a:r>
            <a:endParaRPr dirty="0"/>
          </a:p>
          <a:p>
            <a:pPr marL="171360" indent="-171000">
              <a:lnSpc>
                <a:spcPct val="150000"/>
              </a:lnSpc>
              <a:buClr>
                <a:srgbClr val="6076B4"/>
              </a:buClr>
              <a:buSzPct val="124000"/>
              <a:buFont typeface="Arial"/>
              <a:buChar char="•"/>
            </a:pPr>
            <a:r>
              <a:rPr lang="pt-BR" sz="1100" strike="noStrike" spc="-1" dirty="0">
                <a:solidFill>
                  <a:srgbClr val="000000"/>
                </a:solidFill>
                <a:uFill>
                  <a:solidFill>
                    <a:srgbClr val="FFFFFF"/>
                  </a:solidFill>
                </a:uFill>
                <a:latin typeface="Cabin"/>
                <a:ea typeface="Cabin"/>
              </a:rPr>
              <a:t>Programa 10 - Revisão Geral  - 9:20 min.</a:t>
            </a:r>
            <a:endParaRPr dirty="0"/>
          </a:p>
          <a:p>
            <a:pPr marL="285840" indent="-171000">
              <a:lnSpc>
                <a:spcPct val="150000"/>
              </a:lnSpc>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Shape 244"/>
          <p:cNvPicPr/>
          <p:nvPr/>
        </p:nvPicPr>
        <p:blipFill>
          <a:blip r:embed="rId2"/>
          <a:stretch/>
        </p:blipFill>
        <p:spPr>
          <a:xfrm>
            <a:off x="1477800" y="1484640"/>
            <a:ext cx="914040" cy="572760"/>
          </a:xfrm>
          <a:prstGeom prst="rect">
            <a:avLst/>
          </a:prstGeom>
          <a:ln>
            <a:noFill/>
          </a:ln>
        </p:spPr>
      </p:pic>
      <p:pic>
        <p:nvPicPr>
          <p:cNvPr id="176" name="Shape 245"/>
          <p:cNvPicPr/>
          <p:nvPr/>
        </p:nvPicPr>
        <p:blipFill>
          <a:blip r:embed="rId3"/>
          <a:stretch/>
        </p:blipFill>
        <p:spPr>
          <a:xfrm>
            <a:off x="1470960" y="201960"/>
            <a:ext cx="914040" cy="572760"/>
          </a:xfrm>
          <a:prstGeom prst="rect">
            <a:avLst/>
          </a:prstGeom>
          <a:ln>
            <a:noFill/>
          </a:ln>
        </p:spPr>
      </p:pic>
      <p:pic>
        <p:nvPicPr>
          <p:cNvPr id="177" name="Shape 246"/>
          <p:cNvPicPr/>
          <p:nvPr/>
        </p:nvPicPr>
        <p:blipFill>
          <a:blip r:embed="rId4"/>
          <a:stretch/>
        </p:blipFill>
        <p:spPr>
          <a:xfrm>
            <a:off x="1470960" y="836640"/>
            <a:ext cx="914040" cy="572760"/>
          </a:xfrm>
          <a:prstGeom prst="rect">
            <a:avLst/>
          </a:prstGeom>
          <a:ln>
            <a:noFill/>
          </a:ln>
        </p:spPr>
      </p:pic>
      <p:pic>
        <p:nvPicPr>
          <p:cNvPr id="178" name="Shape 247"/>
          <p:cNvPicPr/>
          <p:nvPr/>
        </p:nvPicPr>
        <p:blipFill>
          <a:blip r:embed="rId5"/>
          <a:stretch/>
        </p:blipFill>
        <p:spPr>
          <a:xfrm>
            <a:off x="1498320" y="2133000"/>
            <a:ext cx="914040" cy="572760"/>
          </a:xfrm>
          <a:prstGeom prst="rect">
            <a:avLst/>
          </a:prstGeom>
          <a:ln>
            <a:noFill/>
          </a:ln>
        </p:spPr>
      </p:pic>
      <p:pic>
        <p:nvPicPr>
          <p:cNvPr id="179" name="Shape 248"/>
          <p:cNvPicPr/>
          <p:nvPr/>
        </p:nvPicPr>
        <p:blipFill>
          <a:blip r:embed="rId6"/>
          <a:stretch/>
        </p:blipFill>
        <p:spPr>
          <a:xfrm>
            <a:off x="1498320" y="2781000"/>
            <a:ext cx="914040" cy="572760"/>
          </a:xfrm>
          <a:prstGeom prst="rect">
            <a:avLst/>
          </a:prstGeom>
          <a:ln>
            <a:noFill/>
          </a:ln>
        </p:spPr>
      </p:pic>
      <p:pic>
        <p:nvPicPr>
          <p:cNvPr id="180" name="Shape 249"/>
          <p:cNvPicPr/>
          <p:nvPr/>
        </p:nvPicPr>
        <p:blipFill>
          <a:blip r:embed="rId7"/>
          <a:stretch/>
        </p:blipFill>
        <p:spPr>
          <a:xfrm>
            <a:off x="1513080" y="3429000"/>
            <a:ext cx="914040" cy="572760"/>
          </a:xfrm>
          <a:prstGeom prst="rect">
            <a:avLst/>
          </a:prstGeom>
          <a:ln>
            <a:noFill/>
          </a:ln>
        </p:spPr>
      </p:pic>
      <p:pic>
        <p:nvPicPr>
          <p:cNvPr id="181" name="Shape 250"/>
          <p:cNvPicPr/>
          <p:nvPr/>
        </p:nvPicPr>
        <p:blipFill>
          <a:blip r:embed="rId8"/>
          <a:stretch/>
        </p:blipFill>
        <p:spPr>
          <a:xfrm>
            <a:off x="1514880" y="4077000"/>
            <a:ext cx="914040" cy="572760"/>
          </a:xfrm>
          <a:prstGeom prst="rect">
            <a:avLst/>
          </a:prstGeom>
          <a:ln>
            <a:noFill/>
          </a:ln>
        </p:spPr>
      </p:pic>
      <p:pic>
        <p:nvPicPr>
          <p:cNvPr id="182" name="Shape 251"/>
          <p:cNvPicPr/>
          <p:nvPr/>
        </p:nvPicPr>
        <p:blipFill>
          <a:blip r:embed="rId9"/>
          <a:stretch/>
        </p:blipFill>
        <p:spPr>
          <a:xfrm>
            <a:off x="1514880" y="4725000"/>
            <a:ext cx="914040" cy="572760"/>
          </a:xfrm>
          <a:prstGeom prst="rect">
            <a:avLst/>
          </a:prstGeom>
          <a:ln>
            <a:noFill/>
          </a:ln>
        </p:spPr>
      </p:pic>
      <p:pic>
        <p:nvPicPr>
          <p:cNvPr id="183" name="Shape 252"/>
          <p:cNvPicPr/>
          <p:nvPr/>
        </p:nvPicPr>
        <p:blipFill>
          <a:blip r:embed="rId10"/>
          <a:stretch/>
        </p:blipFill>
        <p:spPr>
          <a:xfrm>
            <a:off x="1514880" y="5373360"/>
            <a:ext cx="914040" cy="572760"/>
          </a:xfrm>
          <a:prstGeom prst="rect">
            <a:avLst/>
          </a:prstGeom>
          <a:ln>
            <a:noFill/>
          </a:ln>
        </p:spPr>
      </p:pic>
      <p:pic>
        <p:nvPicPr>
          <p:cNvPr id="184" name="Shape 253"/>
          <p:cNvPicPr/>
          <p:nvPr/>
        </p:nvPicPr>
        <p:blipFill>
          <a:blip r:embed="rId11"/>
          <a:stretch/>
        </p:blipFill>
        <p:spPr>
          <a:xfrm>
            <a:off x="1514880" y="6021360"/>
            <a:ext cx="914040" cy="572760"/>
          </a:xfrm>
          <a:prstGeom prst="rect">
            <a:avLst/>
          </a:prstGeom>
          <a:ln>
            <a:noFill/>
          </a:ln>
        </p:spPr>
      </p:pic>
      <p:pic>
        <p:nvPicPr>
          <p:cNvPr id="185" name="Shape 254"/>
          <p:cNvPicPr/>
          <p:nvPr/>
        </p:nvPicPr>
        <p:blipFill>
          <a:blip r:embed="rId12"/>
          <a:stretch/>
        </p:blipFill>
        <p:spPr>
          <a:xfrm>
            <a:off x="7884360" y="235080"/>
            <a:ext cx="914040" cy="572760"/>
          </a:xfrm>
          <a:prstGeom prst="rect">
            <a:avLst/>
          </a:prstGeom>
          <a:ln>
            <a:noFill/>
          </a:ln>
        </p:spPr>
      </p:pic>
      <p:pic>
        <p:nvPicPr>
          <p:cNvPr id="186" name="Shape 255"/>
          <p:cNvPicPr/>
          <p:nvPr/>
        </p:nvPicPr>
        <p:blipFill>
          <a:blip r:embed="rId13"/>
          <a:stretch/>
        </p:blipFill>
        <p:spPr>
          <a:xfrm>
            <a:off x="7894800" y="887760"/>
            <a:ext cx="914040" cy="572760"/>
          </a:xfrm>
          <a:prstGeom prst="rect">
            <a:avLst/>
          </a:prstGeom>
          <a:ln>
            <a:noFill/>
          </a:ln>
        </p:spPr>
      </p:pic>
      <p:pic>
        <p:nvPicPr>
          <p:cNvPr id="187" name="Shape 256"/>
          <p:cNvPicPr/>
          <p:nvPr/>
        </p:nvPicPr>
        <p:blipFill>
          <a:blip r:embed="rId14"/>
          <a:stretch/>
        </p:blipFill>
        <p:spPr>
          <a:xfrm>
            <a:off x="7894800" y="1507680"/>
            <a:ext cx="914040" cy="572760"/>
          </a:xfrm>
          <a:prstGeom prst="rect">
            <a:avLst/>
          </a:prstGeom>
          <a:ln>
            <a:noFill/>
          </a:ln>
        </p:spPr>
      </p:pic>
      <p:pic>
        <p:nvPicPr>
          <p:cNvPr id="188" name="Shape 257"/>
          <p:cNvPicPr/>
          <p:nvPr/>
        </p:nvPicPr>
        <p:blipFill>
          <a:blip r:embed="rId15"/>
          <a:stretch/>
        </p:blipFill>
        <p:spPr>
          <a:xfrm>
            <a:off x="7894800" y="2160720"/>
            <a:ext cx="914040" cy="572760"/>
          </a:xfrm>
          <a:prstGeom prst="rect">
            <a:avLst/>
          </a:prstGeom>
          <a:ln>
            <a:noFill/>
          </a:ln>
        </p:spPr>
      </p:pic>
      <p:pic>
        <p:nvPicPr>
          <p:cNvPr id="189" name="Shape 258"/>
          <p:cNvPicPr/>
          <p:nvPr/>
        </p:nvPicPr>
        <p:blipFill>
          <a:blip r:embed="rId16"/>
          <a:stretch/>
        </p:blipFill>
        <p:spPr>
          <a:xfrm>
            <a:off x="7884360" y="2833560"/>
            <a:ext cx="914040" cy="572760"/>
          </a:xfrm>
          <a:prstGeom prst="rect">
            <a:avLst/>
          </a:prstGeom>
          <a:ln>
            <a:noFill/>
          </a:ln>
        </p:spPr>
      </p:pic>
      <p:pic>
        <p:nvPicPr>
          <p:cNvPr id="190" name="Shape 259"/>
          <p:cNvPicPr/>
          <p:nvPr/>
        </p:nvPicPr>
        <p:blipFill>
          <a:blip r:embed="rId17"/>
          <a:stretch/>
        </p:blipFill>
        <p:spPr>
          <a:xfrm>
            <a:off x="7894800" y="3469320"/>
            <a:ext cx="914040" cy="572760"/>
          </a:xfrm>
          <a:prstGeom prst="rect">
            <a:avLst/>
          </a:prstGeom>
          <a:ln>
            <a:noFill/>
          </a:ln>
        </p:spPr>
      </p:pic>
      <p:pic>
        <p:nvPicPr>
          <p:cNvPr id="191" name="Shape 260"/>
          <p:cNvPicPr/>
          <p:nvPr/>
        </p:nvPicPr>
        <p:blipFill>
          <a:blip r:embed="rId18"/>
          <a:stretch/>
        </p:blipFill>
        <p:spPr>
          <a:xfrm>
            <a:off x="7884360" y="4137120"/>
            <a:ext cx="914040" cy="572760"/>
          </a:xfrm>
          <a:prstGeom prst="rect">
            <a:avLst/>
          </a:prstGeom>
          <a:ln>
            <a:noFill/>
          </a:ln>
        </p:spPr>
      </p:pic>
      <p:pic>
        <p:nvPicPr>
          <p:cNvPr id="192" name="Shape 261"/>
          <p:cNvPicPr/>
          <p:nvPr/>
        </p:nvPicPr>
        <p:blipFill>
          <a:blip r:embed="rId19"/>
          <a:stretch/>
        </p:blipFill>
        <p:spPr>
          <a:xfrm>
            <a:off x="7902720" y="4764600"/>
            <a:ext cx="914040" cy="572760"/>
          </a:xfrm>
          <a:prstGeom prst="rect">
            <a:avLst/>
          </a:prstGeom>
          <a:ln>
            <a:noFill/>
          </a:ln>
        </p:spPr>
      </p:pic>
      <p:pic>
        <p:nvPicPr>
          <p:cNvPr id="193" name="Shape 262"/>
          <p:cNvPicPr/>
          <p:nvPr/>
        </p:nvPicPr>
        <p:blipFill>
          <a:blip r:embed="rId20"/>
          <a:stretch/>
        </p:blipFill>
        <p:spPr>
          <a:xfrm>
            <a:off x="7902720" y="5420880"/>
            <a:ext cx="914040" cy="572760"/>
          </a:xfrm>
          <a:prstGeom prst="rect">
            <a:avLst/>
          </a:prstGeom>
          <a:ln>
            <a:noFill/>
          </a:ln>
        </p:spPr>
      </p:pic>
      <p:pic>
        <p:nvPicPr>
          <p:cNvPr id="194" name="Shape 263"/>
          <p:cNvPicPr/>
          <p:nvPr/>
        </p:nvPicPr>
        <p:blipFill>
          <a:blip r:embed="rId21"/>
          <a:stretch/>
        </p:blipFill>
        <p:spPr>
          <a:xfrm>
            <a:off x="7894800" y="6093360"/>
            <a:ext cx="914040" cy="572760"/>
          </a:xfrm>
          <a:prstGeom prst="rect">
            <a:avLst/>
          </a:prstGeom>
          <a:ln>
            <a:noFill/>
          </a:ln>
        </p:spPr>
      </p:pic>
      <p:sp>
        <p:nvSpPr>
          <p:cNvPr id="195" name="CustomShape 1"/>
          <p:cNvSpPr/>
          <p:nvPr/>
        </p:nvSpPr>
        <p:spPr>
          <a:xfrm>
            <a:off x="2843640" y="247320"/>
            <a:ext cx="4680000" cy="70171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50000"/>
              </a:lnSpc>
            </a:pPr>
            <a:r>
              <a:rPr lang="pt-BR" sz="1200" b="1" strike="noStrike" spc="-1">
                <a:solidFill>
                  <a:srgbClr val="000000"/>
                </a:solidFill>
                <a:uFill>
                  <a:solidFill>
                    <a:srgbClr val="FFFFFF"/>
                  </a:solidFill>
                </a:uFill>
                <a:latin typeface="Cabin"/>
                <a:ea typeface="Cabin"/>
              </a:rPr>
              <a:t>Links: Série Espanhol em Trânsito</a:t>
            </a:r>
            <a:endParaRPr/>
          </a:p>
          <a:p>
            <a:pPr>
              <a:lnSpc>
                <a:spcPct val="150000"/>
              </a:lnSpc>
            </a:pPr>
            <a:r>
              <a:rPr lang="pt-BR" sz="1200" strike="noStrike" spc="-1">
                <a:solidFill>
                  <a:srgbClr val="000000"/>
                </a:solidFill>
                <a:uFill>
                  <a:solidFill>
                    <a:srgbClr val="FFFFFF"/>
                  </a:solidFill>
                </a:uFill>
                <a:latin typeface="Cabin"/>
                <a:ea typeface="Cabin"/>
              </a:rPr>
              <a:t>Programa 1 - Turista Espanhola </a:t>
            </a:r>
            <a:endParaRPr/>
          </a:p>
          <a:p>
            <a:pPr>
              <a:lnSpc>
                <a:spcPct val="150000"/>
              </a:lnSpc>
            </a:pPr>
            <a:r>
              <a:rPr lang="pt-BR" sz="1200" strike="noStrike" spc="-1">
                <a:solidFill>
                  <a:srgbClr val="000000"/>
                </a:solidFill>
                <a:uFill>
                  <a:solidFill>
                    <a:srgbClr val="FFFFFF"/>
                  </a:solidFill>
                </a:uFill>
                <a:latin typeface="Cabin"/>
                <a:ea typeface="Cabin"/>
              </a:rPr>
              <a:t>Programa 2 -  Casa de Espanhóis </a:t>
            </a:r>
            <a:endParaRPr/>
          </a:p>
          <a:p>
            <a:pPr>
              <a:lnSpc>
                <a:spcPct val="150000"/>
              </a:lnSpc>
            </a:pPr>
            <a:r>
              <a:rPr lang="pt-BR" sz="1200" strike="noStrike" spc="-1">
                <a:solidFill>
                  <a:srgbClr val="000000"/>
                </a:solidFill>
                <a:uFill>
                  <a:solidFill>
                    <a:srgbClr val="FFFFFF"/>
                  </a:solidFill>
                </a:uFill>
                <a:latin typeface="Cabin"/>
                <a:ea typeface="Cabin"/>
              </a:rPr>
              <a:t>Programa 3 - Torcedores Mexicanos </a:t>
            </a:r>
            <a:endParaRPr/>
          </a:p>
          <a:p>
            <a:pPr>
              <a:lnSpc>
                <a:spcPct val="150000"/>
              </a:lnSpc>
            </a:pPr>
            <a:r>
              <a:rPr lang="pt-BR" sz="1200" strike="noStrike" spc="-1">
                <a:solidFill>
                  <a:srgbClr val="000000"/>
                </a:solidFill>
                <a:uFill>
                  <a:solidFill>
                    <a:srgbClr val="FFFFFF"/>
                  </a:solidFill>
                </a:uFill>
                <a:latin typeface="Cabin"/>
                <a:ea typeface="Cabin"/>
              </a:rPr>
              <a:t>Programa 4 - Dois Argentinos </a:t>
            </a:r>
            <a:endParaRPr/>
          </a:p>
          <a:p>
            <a:pPr>
              <a:lnSpc>
                <a:spcPct val="150000"/>
              </a:lnSpc>
            </a:pPr>
            <a:r>
              <a:rPr lang="pt-BR" sz="1200" strike="noStrike" spc="-1">
                <a:solidFill>
                  <a:srgbClr val="000000"/>
                </a:solidFill>
                <a:uFill>
                  <a:solidFill>
                    <a:srgbClr val="FFFFFF"/>
                  </a:solidFill>
                </a:uFill>
                <a:latin typeface="Cabin"/>
                <a:ea typeface="Cabin"/>
              </a:rPr>
              <a:t>Programa 5 - Duas  Colombianas </a:t>
            </a:r>
            <a:endParaRPr/>
          </a:p>
          <a:p>
            <a:pPr>
              <a:lnSpc>
                <a:spcPct val="150000"/>
              </a:lnSpc>
            </a:pPr>
            <a:r>
              <a:rPr lang="pt-BR" sz="1200" strike="noStrike" spc="-1">
                <a:solidFill>
                  <a:srgbClr val="000000"/>
                </a:solidFill>
                <a:uFill>
                  <a:solidFill>
                    <a:srgbClr val="FFFFFF"/>
                  </a:solidFill>
                </a:uFill>
                <a:latin typeface="Cabin"/>
                <a:ea typeface="Cabin"/>
              </a:rPr>
              <a:t>Programa 6 - Cadeirante Porto Riquenho </a:t>
            </a:r>
            <a:endParaRPr/>
          </a:p>
          <a:p>
            <a:pPr>
              <a:lnSpc>
                <a:spcPct val="150000"/>
              </a:lnSpc>
            </a:pPr>
            <a:r>
              <a:rPr lang="pt-BR" sz="1200" strike="noStrike" spc="-1">
                <a:solidFill>
                  <a:srgbClr val="000000"/>
                </a:solidFill>
                <a:uFill>
                  <a:solidFill>
                    <a:srgbClr val="FFFFFF"/>
                  </a:solidFill>
                </a:uFill>
                <a:latin typeface="Cabin"/>
                <a:ea typeface="Cabin"/>
              </a:rPr>
              <a:t>Programa 7 - Família Chilena </a:t>
            </a:r>
            <a:endParaRPr/>
          </a:p>
          <a:p>
            <a:pPr>
              <a:lnSpc>
                <a:spcPct val="150000"/>
              </a:lnSpc>
            </a:pPr>
            <a:r>
              <a:rPr lang="pt-BR" sz="1200" strike="noStrike" spc="-1">
                <a:solidFill>
                  <a:srgbClr val="000000"/>
                </a:solidFill>
                <a:uFill>
                  <a:solidFill>
                    <a:srgbClr val="FFFFFF"/>
                  </a:solidFill>
                </a:uFill>
                <a:latin typeface="Cabin"/>
                <a:ea typeface="Cabin"/>
              </a:rPr>
              <a:t>Programa 8 - Casal  Uruguaio </a:t>
            </a:r>
            <a:endParaRPr/>
          </a:p>
          <a:p>
            <a:pPr>
              <a:lnSpc>
                <a:spcPct val="150000"/>
              </a:lnSpc>
            </a:pPr>
            <a:r>
              <a:rPr lang="pt-BR" sz="1200" strike="noStrike" spc="-1">
                <a:solidFill>
                  <a:srgbClr val="000000"/>
                </a:solidFill>
                <a:uFill>
                  <a:solidFill>
                    <a:srgbClr val="FFFFFF"/>
                  </a:solidFill>
                </a:uFill>
                <a:latin typeface="Cabin"/>
                <a:ea typeface="Cabin"/>
              </a:rPr>
              <a:t>Programa 9 -  Peruana Grávida </a:t>
            </a:r>
            <a:endParaRPr/>
          </a:p>
          <a:p>
            <a:pPr>
              <a:lnSpc>
                <a:spcPct val="150000"/>
              </a:lnSpc>
            </a:pPr>
            <a:r>
              <a:rPr lang="pt-BR" sz="1200" strike="noStrike" spc="-1">
                <a:solidFill>
                  <a:srgbClr val="000000"/>
                </a:solidFill>
                <a:uFill>
                  <a:solidFill>
                    <a:srgbClr val="FFFFFF"/>
                  </a:solidFill>
                </a:uFill>
                <a:latin typeface="Cabin"/>
                <a:ea typeface="Cabin"/>
              </a:rPr>
              <a:t>Programa 10 - Revisão Geral </a:t>
            </a:r>
            <a:endParaRPr/>
          </a:p>
          <a:p>
            <a:pPr>
              <a:lnSpc>
                <a:spcPct val="150000"/>
              </a:lnSpc>
            </a:pPr>
            <a:endParaRPr/>
          </a:p>
          <a:p>
            <a:pPr>
              <a:lnSpc>
                <a:spcPct val="150000"/>
              </a:lnSpc>
            </a:pPr>
            <a:r>
              <a:rPr lang="pt-BR" sz="1200" b="1" strike="noStrike" spc="-1">
                <a:solidFill>
                  <a:srgbClr val="000000"/>
                </a:solidFill>
                <a:uFill>
                  <a:solidFill>
                    <a:srgbClr val="FFFFFF"/>
                  </a:solidFill>
                </a:uFill>
                <a:latin typeface="Cabin"/>
                <a:ea typeface="Cabin"/>
              </a:rPr>
              <a:t>Links: Série Inglês em Trânsito</a:t>
            </a:r>
            <a:endParaRPr/>
          </a:p>
          <a:p>
            <a:pPr>
              <a:lnSpc>
                <a:spcPct val="150000"/>
              </a:lnSpc>
            </a:pPr>
            <a:r>
              <a:rPr lang="pt-BR" sz="1200" strike="noStrike" spc="-1">
                <a:solidFill>
                  <a:srgbClr val="000000"/>
                </a:solidFill>
                <a:uFill>
                  <a:solidFill>
                    <a:srgbClr val="FFFFFF"/>
                  </a:solidFill>
                </a:uFill>
                <a:latin typeface="Cabin"/>
                <a:ea typeface="Cabin"/>
              </a:rPr>
              <a:t>Programa 1 - Turista Holandesa </a:t>
            </a:r>
            <a:endParaRPr/>
          </a:p>
          <a:p>
            <a:pPr>
              <a:lnSpc>
                <a:spcPct val="150000"/>
              </a:lnSpc>
            </a:pPr>
            <a:r>
              <a:rPr lang="pt-BR" sz="1200" strike="noStrike" spc="-1">
                <a:solidFill>
                  <a:srgbClr val="000000"/>
                </a:solidFill>
                <a:uFill>
                  <a:solidFill>
                    <a:srgbClr val="FFFFFF"/>
                  </a:solidFill>
                </a:uFill>
                <a:latin typeface="Cabin"/>
                <a:ea typeface="Cabin"/>
              </a:rPr>
              <a:t>Programa 2 - Turista Australiana </a:t>
            </a:r>
            <a:endParaRPr/>
          </a:p>
          <a:p>
            <a:pPr>
              <a:lnSpc>
                <a:spcPct val="150000"/>
              </a:lnSpc>
            </a:pPr>
            <a:r>
              <a:rPr lang="pt-BR" sz="1200" strike="noStrike" spc="-1">
                <a:solidFill>
                  <a:srgbClr val="000000"/>
                </a:solidFill>
                <a:uFill>
                  <a:solidFill>
                    <a:srgbClr val="FFFFFF"/>
                  </a:solidFill>
                </a:uFill>
                <a:latin typeface="Cabin"/>
                <a:ea typeface="Cabin"/>
              </a:rPr>
              <a:t>Programa 3 - Turistas Alemães </a:t>
            </a:r>
            <a:endParaRPr/>
          </a:p>
          <a:p>
            <a:pPr>
              <a:lnSpc>
                <a:spcPct val="150000"/>
              </a:lnSpc>
            </a:pPr>
            <a:r>
              <a:rPr lang="pt-BR" sz="1200" strike="noStrike" spc="-1">
                <a:solidFill>
                  <a:srgbClr val="000000"/>
                </a:solidFill>
                <a:uFill>
                  <a:solidFill>
                    <a:srgbClr val="FFFFFF"/>
                  </a:solidFill>
                </a:uFill>
                <a:latin typeface="Cabin"/>
                <a:ea typeface="Cabin"/>
              </a:rPr>
              <a:t>Programa 4 - Turista Canadense </a:t>
            </a:r>
            <a:endParaRPr/>
          </a:p>
          <a:p>
            <a:pPr>
              <a:lnSpc>
                <a:spcPct val="150000"/>
              </a:lnSpc>
            </a:pPr>
            <a:r>
              <a:rPr lang="pt-BR" sz="1200" strike="noStrike" spc="-1">
                <a:solidFill>
                  <a:srgbClr val="000000"/>
                </a:solidFill>
                <a:uFill>
                  <a:solidFill>
                    <a:srgbClr val="FFFFFF"/>
                  </a:solidFill>
                </a:uFill>
                <a:latin typeface="Cabin"/>
                <a:ea typeface="Cabin"/>
              </a:rPr>
              <a:t>Programa 5 - Turistas Ingleses </a:t>
            </a:r>
            <a:endParaRPr/>
          </a:p>
          <a:p>
            <a:pPr>
              <a:lnSpc>
                <a:spcPct val="150000"/>
              </a:lnSpc>
            </a:pPr>
            <a:r>
              <a:rPr lang="pt-BR" sz="1200" strike="noStrike" spc="-1">
                <a:solidFill>
                  <a:srgbClr val="000000"/>
                </a:solidFill>
                <a:uFill>
                  <a:solidFill>
                    <a:srgbClr val="FFFFFF"/>
                  </a:solidFill>
                </a:uFill>
                <a:latin typeface="Cabin"/>
                <a:ea typeface="Cabin"/>
              </a:rPr>
              <a:t>Programa 6 - Turista Japones </a:t>
            </a:r>
            <a:endParaRPr/>
          </a:p>
          <a:p>
            <a:pPr>
              <a:lnSpc>
                <a:spcPct val="150000"/>
              </a:lnSpc>
            </a:pPr>
            <a:r>
              <a:rPr lang="pt-BR" sz="1200" strike="noStrike" spc="-1">
                <a:solidFill>
                  <a:srgbClr val="000000"/>
                </a:solidFill>
                <a:uFill>
                  <a:solidFill>
                    <a:srgbClr val="FFFFFF"/>
                  </a:solidFill>
                </a:uFill>
                <a:latin typeface="Cabin"/>
                <a:ea typeface="Cabin"/>
              </a:rPr>
              <a:t>Programa 7 -  Turista Cadeirante </a:t>
            </a:r>
            <a:endParaRPr/>
          </a:p>
          <a:p>
            <a:pPr>
              <a:lnSpc>
                <a:spcPct val="150000"/>
              </a:lnSpc>
            </a:pPr>
            <a:r>
              <a:rPr lang="pt-BR" sz="1200" strike="noStrike" spc="-1">
                <a:solidFill>
                  <a:srgbClr val="000000"/>
                </a:solidFill>
                <a:uFill>
                  <a:solidFill>
                    <a:srgbClr val="FFFFFF"/>
                  </a:solidFill>
                </a:uFill>
                <a:latin typeface="Cabin"/>
                <a:ea typeface="Cabin"/>
              </a:rPr>
              <a:t>Programa 8  - Casal Turistas Doentes   </a:t>
            </a:r>
            <a:endParaRPr/>
          </a:p>
          <a:p>
            <a:pPr>
              <a:lnSpc>
                <a:spcPct val="150000"/>
              </a:lnSpc>
            </a:pPr>
            <a:r>
              <a:rPr lang="pt-BR" sz="1200" strike="noStrike" spc="-1">
                <a:solidFill>
                  <a:srgbClr val="000000"/>
                </a:solidFill>
                <a:uFill>
                  <a:solidFill>
                    <a:srgbClr val="FFFFFF"/>
                  </a:solidFill>
                </a:uFill>
                <a:latin typeface="Cabin"/>
                <a:ea typeface="Cabin"/>
              </a:rPr>
              <a:t>Programa 9 -  Grupo de Turistas </a:t>
            </a:r>
            <a:endParaRPr/>
          </a:p>
          <a:p>
            <a:pPr>
              <a:lnSpc>
                <a:spcPct val="150000"/>
              </a:lnSpc>
            </a:pPr>
            <a:r>
              <a:rPr lang="pt-BR" sz="1200" strike="noStrike" spc="-1">
                <a:solidFill>
                  <a:srgbClr val="000000"/>
                </a:solidFill>
                <a:uFill>
                  <a:solidFill>
                    <a:srgbClr val="FFFFFF"/>
                  </a:solidFill>
                </a:uFill>
                <a:latin typeface="Cabin"/>
                <a:ea typeface="Cabin"/>
              </a:rPr>
              <a:t>Programa 10 - Revisão Geral </a:t>
            </a:r>
            <a:endParaRPr/>
          </a:p>
          <a:p>
            <a:pPr>
              <a:lnSpc>
                <a:spcPct val="150000"/>
              </a:lnSpc>
            </a:pPr>
            <a:endParaRPr/>
          </a:p>
          <a:p>
            <a:pPr>
              <a:lnSpc>
                <a:spcPct val="100000"/>
              </a:lnSpc>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1646280" y="363580"/>
            <a:ext cx="7497720" cy="1142640"/>
          </a:xfrm>
          <a:prstGeom prst="rect">
            <a:avLst/>
          </a:prstGeom>
          <a:noFill/>
          <a:ln>
            <a:noFill/>
          </a:ln>
        </p:spPr>
        <p:txBody>
          <a:bodyPr anchor="ctr"/>
          <a:lstStyle/>
          <a:p>
            <a:pPr>
              <a:lnSpc>
                <a:spcPct val="100000"/>
              </a:lnSpc>
            </a:pPr>
            <a:r>
              <a:rPr lang="pt-BR" sz="1600" b="1" strike="noStrike" spc="-1" dirty="0">
                <a:solidFill>
                  <a:srgbClr val="1F54A6"/>
                </a:solidFill>
                <a:uFill>
                  <a:solidFill>
                    <a:srgbClr val="FFFFFF"/>
                  </a:solidFill>
                </a:uFill>
                <a:latin typeface="Cabin"/>
                <a:ea typeface="Cabin"/>
              </a:rPr>
              <a:t>11. Vídeos APPA (Ação de Planejamento Participativo) - Ensino A Distância /      Nutrição Fiocruz - 5 vídeos - 2012</a:t>
            </a:r>
            <a:r>
              <a:rPr lang="pt-BR" sz="1600" strike="noStrike" spc="-1" dirty="0">
                <a:solidFill>
                  <a:srgbClr val="1F54A6"/>
                </a:solidFill>
                <a:uFill>
                  <a:solidFill>
                    <a:srgbClr val="FFFFFF"/>
                  </a:solidFill>
                </a:uFill>
                <a:latin typeface="Cabin"/>
                <a:ea typeface="Cabin"/>
              </a:rPr>
              <a:t>
</a:t>
            </a:r>
            <a:endParaRPr dirty="0"/>
          </a:p>
        </p:txBody>
      </p:sp>
      <p:sp>
        <p:nvSpPr>
          <p:cNvPr id="197" name="TextShape 2"/>
          <p:cNvSpPr txBox="1"/>
          <p:nvPr/>
        </p:nvSpPr>
        <p:spPr>
          <a:xfrm>
            <a:off x="1435680" y="1447920"/>
            <a:ext cx="7497720" cy="4800240"/>
          </a:xfrm>
          <a:prstGeom prst="rect">
            <a:avLst/>
          </a:prstGeom>
          <a:noFill/>
          <a:ln>
            <a:noFill/>
          </a:ln>
        </p:spPr>
        <p:txBody>
          <a:bodyPr/>
          <a:lstStyle/>
          <a:p>
            <a:pPr marL="82440" indent="-5760">
              <a:lnSpc>
                <a:spcPct val="80000"/>
              </a:lnSpc>
            </a:pPr>
            <a:r>
              <a:rPr lang="pt-BR" sz="1380" b="1" strike="noStrike" spc="-1" dirty="0">
                <a:solidFill>
                  <a:srgbClr val="000000"/>
                </a:solidFill>
                <a:uFill>
                  <a:solidFill>
                    <a:srgbClr val="FFFFFF"/>
                  </a:solidFill>
                </a:uFill>
                <a:latin typeface="Cabin"/>
                <a:ea typeface="Cabin"/>
              </a:rPr>
              <a:t>Contexto: </a:t>
            </a:r>
            <a:r>
              <a:rPr lang="pt-BR" sz="1380" strike="noStrike" spc="-1" dirty="0">
                <a:solidFill>
                  <a:srgbClr val="000000"/>
                </a:solidFill>
                <a:uFill>
                  <a:solidFill>
                    <a:srgbClr val="FFFFFF"/>
                  </a:solidFill>
                </a:uFill>
                <a:latin typeface="Cabin"/>
                <a:ea typeface="Cabin"/>
              </a:rPr>
              <a:t>A disciplina Oficina de Planejamento Participativo era oferecida no curso de mestrado em Nutrição na Fiocruz através de uma experiência de campo, participando de algum planejamento coletivo em comunidades do Rio.  Com o advento do mesmo curso em Ensino a Distância esta disciplina teve sua carga presencial reduzida a apenas alguns momentos de prática coletiva real. Depois ainda nem  mesmo isto era mais possível devido ao custo de um encontro presencial entre participantes de vários locais do Brasil.  Assim nasceu a necessidade de se criar em vídeo algo que pudesse substituir a experiência real do planejamento participativo, que é um processo que passa por várias fases específicas.  A Cena Tropical foi chamada para elaborar estes vídeos junto com a coordenação do curso. A história rendeu  cinco vídeos que contam um planejamento participativo tal como narrado pela professora fundadora da disciplina no Brasil, em que oito personagens (vividos por atores profissionais)se reúnem para discutir coletivamente uma ação de Nutrição numa comunidade. Esta série de vídeos, chamados de Vídeos Appa são empregados como fonte de estudos no curso de Ensino a Distância em Nutrição oferecido pela Fiocruz.</a:t>
            </a:r>
            <a:endParaRPr dirty="0"/>
          </a:p>
          <a:p>
            <a:pPr marL="82440" indent="-5760">
              <a:lnSpc>
                <a:spcPct val="80000"/>
              </a:lnSpc>
            </a:pPr>
            <a:r>
              <a:rPr lang="pt-BR" sz="1380" b="1" strike="noStrike" spc="-1" dirty="0">
                <a:solidFill>
                  <a:srgbClr val="000000"/>
                </a:solidFill>
                <a:uFill>
                  <a:solidFill>
                    <a:srgbClr val="FFFFFF"/>
                  </a:solidFill>
                </a:uFill>
                <a:latin typeface="Cabin"/>
                <a:ea typeface="Cabin"/>
              </a:rPr>
              <a:t>Produto: </a:t>
            </a:r>
            <a:r>
              <a:rPr lang="pt-BR" sz="1380" strike="noStrike" spc="-1" dirty="0">
                <a:solidFill>
                  <a:srgbClr val="000000"/>
                </a:solidFill>
                <a:uFill>
                  <a:solidFill>
                    <a:srgbClr val="FFFFFF"/>
                  </a:solidFill>
                </a:uFill>
                <a:latin typeface="Cabin"/>
                <a:ea typeface="Cabin"/>
              </a:rPr>
              <a:t>Série Vídeos Appa</a:t>
            </a:r>
            <a:endParaRPr dirty="0"/>
          </a:p>
          <a:p>
            <a:pPr marL="82440" indent="-5760">
              <a:lnSpc>
                <a:spcPct val="80000"/>
              </a:lnSpc>
            </a:pPr>
            <a:endParaRPr dirty="0"/>
          </a:p>
          <a:p>
            <a:pPr marL="82440" indent="-5760">
              <a:lnSpc>
                <a:spcPct val="100000"/>
              </a:lnSpc>
            </a:pPr>
            <a:r>
              <a:rPr lang="pt-BR" sz="1380" strike="noStrike" spc="-1" dirty="0">
                <a:solidFill>
                  <a:srgbClr val="000000"/>
                </a:solidFill>
                <a:uFill>
                  <a:solidFill>
                    <a:srgbClr val="FFFFFF"/>
                  </a:solidFill>
                </a:uFill>
                <a:latin typeface="Cabin"/>
                <a:ea typeface="Cabin"/>
              </a:rPr>
              <a:t>5 Programas sequenciais     Links:</a:t>
            </a:r>
            <a:endParaRPr dirty="0"/>
          </a:p>
          <a:p>
            <a:pPr marL="365760" indent="-289080">
              <a:lnSpc>
                <a:spcPct val="100000"/>
              </a:lnSpc>
              <a:buClr>
                <a:srgbClr val="6076B4"/>
              </a:buClr>
              <a:buSzPct val="78000"/>
              <a:buFont typeface="Noto Symbol"/>
              <a:buChar char="●"/>
            </a:pPr>
            <a:r>
              <a:rPr lang="pt-BR" sz="1380" strike="noStrike" spc="-1" dirty="0">
                <a:solidFill>
                  <a:srgbClr val="000000"/>
                </a:solidFill>
                <a:uFill>
                  <a:solidFill>
                    <a:srgbClr val="FFFFFF"/>
                  </a:solidFill>
                </a:uFill>
                <a:latin typeface="Cabin"/>
                <a:ea typeface="Cabin"/>
              </a:rPr>
              <a:t>1.Video Appa 1  - 15:00 </a:t>
            </a:r>
            <a:r>
              <a:rPr lang="pt-BR" sz="1380" u="sng" strike="noStrike" spc="-1" dirty="0">
                <a:solidFill>
                  <a:srgbClr val="3399FF"/>
                </a:solidFill>
                <a:uFill>
                  <a:solidFill>
                    <a:srgbClr val="FFFFFF"/>
                  </a:solidFill>
                </a:uFill>
                <a:latin typeface="Cabin"/>
                <a:ea typeface="Cabin"/>
              </a:rPr>
              <a:t>https://vimeo.com/58176347</a:t>
            </a:r>
            <a:endParaRPr dirty="0"/>
          </a:p>
          <a:p>
            <a:pPr marL="365760" indent="-289080">
              <a:lnSpc>
                <a:spcPct val="100000"/>
              </a:lnSpc>
              <a:buClr>
                <a:srgbClr val="6076B4"/>
              </a:buClr>
              <a:buSzPct val="78000"/>
              <a:buFont typeface="Noto Symbol"/>
              <a:buChar char="●"/>
            </a:pPr>
            <a:r>
              <a:rPr lang="pt-BR" sz="1380" strike="noStrike" spc="-1" dirty="0">
                <a:solidFill>
                  <a:srgbClr val="000000"/>
                </a:solidFill>
                <a:uFill>
                  <a:solidFill>
                    <a:srgbClr val="FFFFFF"/>
                  </a:solidFill>
                </a:uFill>
                <a:latin typeface="Cabin"/>
                <a:ea typeface="Cabin"/>
              </a:rPr>
              <a:t>2. Vídeo Appa 2  - 12:00 </a:t>
            </a:r>
            <a:r>
              <a:rPr lang="pt-BR" sz="1380" u="sng" strike="noStrike" spc="-1" dirty="0">
                <a:solidFill>
                  <a:srgbClr val="3399FF"/>
                </a:solidFill>
                <a:uFill>
                  <a:solidFill>
                    <a:srgbClr val="FFFFFF"/>
                  </a:solidFill>
                </a:uFill>
                <a:latin typeface="Cabin"/>
                <a:ea typeface="Cabin"/>
              </a:rPr>
              <a:t>https://vimeo.com/58176348</a:t>
            </a:r>
            <a:endParaRPr dirty="0"/>
          </a:p>
          <a:p>
            <a:pPr marL="365760" indent="-289080">
              <a:lnSpc>
                <a:spcPct val="100000"/>
              </a:lnSpc>
              <a:buClr>
                <a:srgbClr val="6076B4"/>
              </a:buClr>
              <a:buSzPct val="78000"/>
              <a:buFont typeface="Noto Symbol"/>
              <a:buChar char="●"/>
            </a:pPr>
            <a:r>
              <a:rPr lang="pt-BR" sz="1380" strike="noStrike" spc="-1" dirty="0">
                <a:solidFill>
                  <a:srgbClr val="000000"/>
                </a:solidFill>
                <a:uFill>
                  <a:solidFill>
                    <a:srgbClr val="FFFFFF"/>
                  </a:solidFill>
                </a:uFill>
                <a:latin typeface="Cabin"/>
                <a:ea typeface="Cabin"/>
              </a:rPr>
              <a:t>3. Vídeo Appa 3  - 13:30 </a:t>
            </a:r>
            <a:r>
              <a:rPr lang="pt-BR" sz="1380" u="sng" strike="noStrike" spc="-1" dirty="0">
                <a:solidFill>
                  <a:srgbClr val="3399FF"/>
                </a:solidFill>
                <a:uFill>
                  <a:solidFill>
                    <a:srgbClr val="FFFFFF"/>
                  </a:solidFill>
                </a:uFill>
                <a:latin typeface="Cabin"/>
                <a:ea typeface="Cabin"/>
              </a:rPr>
              <a:t>https://vimeo.com/58176349</a:t>
            </a:r>
            <a:endParaRPr dirty="0"/>
          </a:p>
          <a:p>
            <a:pPr marL="365760" indent="-289080">
              <a:lnSpc>
                <a:spcPct val="100000"/>
              </a:lnSpc>
              <a:buClr>
                <a:srgbClr val="6076B4"/>
              </a:buClr>
              <a:buSzPct val="78000"/>
              <a:buFont typeface="Noto Symbol"/>
              <a:buChar char="●"/>
            </a:pPr>
            <a:r>
              <a:rPr lang="pt-BR" sz="1380" strike="noStrike" spc="-1" dirty="0">
                <a:solidFill>
                  <a:srgbClr val="000000"/>
                </a:solidFill>
                <a:uFill>
                  <a:solidFill>
                    <a:srgbClr val="FFFFFF"/>
                  </a:solidFill>
                </a:uFill>
                <a:latin typeface="Cabin"/>
                <a:ea typeface="Cabin"/>
              </a:rPr>
              <a:t>4. Vídeo Appa 4  - 13:00 </a:t>
            </a:r>
            <a:r>
              <a:rPr lang="pt-BR" sz="1380" u="sng" strike="noStrike" spc="-1" dirty="0">
                <a:solidFill>
                  <a:srgbClr val="3399FF"/>
                </a:solidFill>
                <a:uFill>
                  <a:solidFill>
                    <a:srgbClr val="FFFFFF"/>
                  </a:solidFill>
                </a:uFill>
                <a:latin typeface="Cabin"/>
                <a:ea typeface="Cabin"/>
              </a:rPr>
              <a:t>https://vimeo.com/58201086</a:t>
            </a:r>
            <a:endParaRPr dirty="0"/>
          </a:p>
          <a:p>
            <a:pPr marL="365760" indent="-289080">
              <a:lnSpc>
                <a:spcPct val="100000"/>
              </a:lnSpc>
              <a:buClr>
                <a:srgbClr val="6076B4"/>
              </a:buClr>
              <a:buSzPct val="78000"/>
              <a:buFont typeface="Noto Symbol"/>
              <a:buChar char="●"/>
            </a:pPr>
            <a:r>
              <a:rPr lang="pt-BR" sz="1380" strike="noStrike" spc="-1" dirty="0">
                <a:solidFill>
                  <a:srgbClr val="000000"/>
                </a:solidFill>
                <a:uFill>
                  <a:solidFill>
                    <a:srgbClr val="FFFFFF"/>
                  </a:solidFill>
                </a:uFill>
                <a:latin typeface="Cabin"/>
                <a:ea typeface="Cabin"/>
              </a:rPr>
              <a:t>5. Vídeo Appa 5  - 22:00 </a:t>
            </a:r>
            <a:r>
              <a:rPr lang="pt-BR" sz="1380" u="sng" strike="noStrike" spc="-1" dirty="0">
                <a:solidFill>
                  <a:srgbClr val="3399FF"/>
                </a:solidFill>
                <a:uFill>
                  <a:solidFill>
                    <a:srgbClr val="FFFFFF"/>
                  </a:solidFill>
                </a:uFill>
                <a:latin typeface="Cabin"/>
                <a:ea typeface="Cabin"/>
              </a:rPr>
              <a:t>https://vimeo.com/58201087</a:t>
            </a:r>
            <a:endParaRPr dirty="0"/>
          </a:p>
          <a:p>
            <a:pPr marL="365760" indent="-212040">
              <a:lnSpc>
                <a:spcPct val="80000"/>
              </a:lnSpc>
            </a:pPr>
            <a:endParaRPr dirty="0"/>
          </a:p>
        </p:txBody>
      </p:sp>
      <p:pic>
        <p:nvPicPr>
          <p:cNvPr id="198" name="Shape 271"/>
          <p:cNvPicPr/>
          <p:nvPr/>
        </p:nvPicPr>
        <p:blipFill>
          <a:blip r:embed="rId2"/>
          <a:stretch/>
        </p:blipFill>
        <p:spPr>
          <a:xfrm>
            <a:off x="6357240" y="4581000"/>
            <a:ext cx="2183040" cy="136764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377929" y="419058"/>
            <a:ext cx="7497720" cy="1142640"/>
          </a:xfrm>
          <a:prstGeom prst="rect">
            <a:avLst/>
          </a:prstGeom>
          <a:noFill/>
          <a:ln>
            <a:noFill/>
          </a:ln>
        </p:spPr>
        <p:txBody>
          <a:bodyPr anchor="ctr"/>
          <a:lstStyle/>
          <a:p>
            <a:pPr>
              <a:lnSpc>
                <a:spcPct val="100000"/>
              </a:lnSpc>
            </a:pPr>
            <a:r>
              <a:rPr lang="pt-BR" sz="1600" b="1" strike="noStrike" spc="-1" dirty="0">
                <a:solidFill>
                  <a:srgbClr val="1F54A6"/>
                </a:solidFill>
                <a:uFill>
                  <a:solidFill>
                    <a:srgbClr val="FFFFFF"/>
                  </a:solidFill>
                </a:uFill>
                <a:latin typeface="Cabin"/>
                <a:ea typeface="Cabin"/>
              </a:rPr>
              <a:t>12.  </a:t>
            </a:r>
            <a:r>
              <a:rPr lang="pt-BR" sz="1600" b="1" i="1" strike="noStrike" spc="-1" dirty="0" err="1">
                <a:solidFill>
                  <a:srgbClr val="1F54A6"/>
                </a:solidFill>
                <a:uFill>
                  <a:solidFill>
                    <a:srgbClr val="FFFFFF"/>
                  </a:solidFill>
                </a:uFill>
                <a:latin typeface="Cabin"/>
                <a:ea typeface="Cabin"/>
              </a:rPr>
              <a:t>Proqualis</a:t>
            </a:r>
            <a:r>
              <a:rPr lang="pt-BR" sz="1600" b="1" strike="noStrike" spc="-1" dirty="0">
                <a:solidFill>
                  <a:srgbClr val="1F54A6"/>
                </a:solidFill>
                <a:uFill>
                  <a:solidFill>
                    <a:srgbClr val="FFFFFF"/>
                  </a:solidFill>
                </a:uFill>
                <a:latin typeface="Cabin"/>
                <a:ea typeface="Cabin"/>
              </a:rPr>
              <a:t> - Higiene das mãos e Ulcera por Pressão - 2 vídeos - 2014</a:t>
            </a:r>
            <a:endParaRPr dirty="0"/>
          </a:p>
        </p:txBody>
      </p:sp>
      <p:sp>
        <p:nvSpPr>
          <p:cNvPr id="200" name="TextShape 2"/>
          <p:cNvSpPr txBox="1"/>
          <p:nvPr/>
        </p:nvSpPr>
        <p:spPr>
          <a:xfrm>
            <a:off x="1435680" y="1447920"/>
            <a:ext cx="7497720" cy="3205080"/>
          </a:xfrm>
          <a:prstGeom prst="rect">
            <a:avLst/>
          </a:prstGeom>
          <a:noFill/>
          <a:ln>
            <a:noFill/>
          </a:ln>
        </p:spPr>
        <p:txBody>
          <a:bodyPr/>
          <a:lstStyle/>
          <a:p>
            <a:pPr marL="82440" indent="-5760">
              <a:lnSpc>
                <a:spcPct val="90000"/>
              </a:lnSpc>
            </a:pPr>
            <a:r>
              <a:rPr lang="pt-BR" sz="1530" b="1" strike="noStrike" spc="-1">
                <a:solidFill>
                  <a:srgbClr val="000000"/>
                </a:solidFill>
                <a:uFill>
                  <a:solidFill>
                    <a:srgbClr val="FFFFFF"/>
                  </a:solidFill>
                </a:uFill>
                <a:latin typeface="Cabin"/>
                <a:ea typeface="Cabin"/>
              </a:rPr>
              <a:t>Contexto: </a:t>
            </a:r>
            <a:r>
              <a:rPr lang="pt-BR" sz="1530" strike="noStrike" spc="-1">
                <a:solidFill>
                  <a:srgbClr val="000000"/>
                </a:solidFill>
                <a:uFill>
                  <a:solidFill>
                    <a:srgbClr val="FFFFFF"/>
                  </a:solidFill>
                </a:uFill>
                <a:latin typeface="Cabin"/>
                <a:ea typeface="Cabin"/>
              </a:rPr>
              <a:t>O </a:t>
            </a:r>
            <a:r>
              <a:rPr lang="pt-BR" sz="1530" i="1" strike="noStrike" spc="-1">
                <a:solidFill>
                  <a:srgbClr val="000000"/>
                </a:solidFill>
                <a:uFill>
                  <a:solidFill>
                    <a:srgbClr val="FFFFFF"/>
                  </a:solidFill>
                </a:uFill>
                <a:latin typeface="Cabin"/>
                <a:ea typeface="Cabin"/>
              </a:rPr>
              <a:t>Proqualis</a:t>
            </a:r>
            <a:r>
              <a:rPr lang="pt-BR" sz="1530" strike="noStrike" spc="-1">
                <a:solidFill>
                  <a:srgbClr val="000000"/>
                </a:solidFill>
                <a:uFill>
                  <a:solidFill>
                    <a:srgbClr val="FFFFFF"/>
                  </a:solidFill>
                </a:uFill>
                <a:latin typeface="Cabin"/>
                <a:ea typeface="Cabin"/>
              </a:rPr>
              <a:t> é uma programa que faz parte do ICICT da Fiocruz e foi criado em 2009,  para a produção e disseminação de informações e tecnologias em qualidade e segurança do paciente. Tem financiamento do Ministério da Saúde e é uma fonte permanente de consulta e atualização de profissionais de saúde no Brasil. Buscaram a Cena Tropical para desenvolver dois vídeos a respeito de : Higienização da Mãos e Úlcera por Pressão. Estes trabalhos ficam a disposição dos profissionais de saúde no site do </a:t>
            </a:r>
            <a:r>
              <a:rPr lang="pt-BR" sz="1530" i="1" strike="noStrike" spc="-1">
                <a:solidFill>
                  <a:srgbClr val="000000"/>
                </a:solidFill>
                <a:uFill>
                  <a:solidFill>
                    <a:srgbClr val="FFFFFF"/>
                  </a:solidFill>
                </a:uFill>
                <a:latin typeface="Cabin"/>
                <a:ea typeface="Cabin"/>
              </a:rPr>
              <a:t>Proqualis</a:t>
            </a:r>
            <a:r>
              <a:rPr lang="pt-BR" sz="1530" strike="noStrike" spc="-1">
                <a:solidFill>
                  <a:srgbClr val="000000"/>
                </a:solidFill>
                <a:uFill>
                  <a:solidFill>
                    <a:srgbClr val="FFFFFF"/>
                  </a:solidFill>
                </a:uFill>
                <a:latin typeface="Cabin"/>
                <a:ea typeface="Cabin"/>
              </a:rPr>
              <a:t>, </a:t>
            </a:r>
            <a:r>
              <a:rPr lang="pt-BR" sz="1530" u="sng" strike="noStrike" spc="-1">
                <a:solidFill>
                  <a:srgbClr val="3399FF"/>
                </a:solidFill>
                <a:uFill>
                  <a:solidFill>
                    <a:srgbClr val="FFFFFF"/>
                  </a:solidFill>
                </a:uFill>
                <a:latin typeface="Cabin"/>
                <a:ea typeface="Cabin"/>
              </a:rPr>
              <a:t>www.proqualis.net</a:t>
            </a:r>
            <a:r>
              <a:rPr lang="pt-BR" sz="1530" strike="noStrike" spc="-1">
                <a:solidFill>
                  <a:srgbClr val="000000"/>
                </a:solidFill>
                <a:uFill>
                  <a:solidFill>
                    <a:srgbClr val="FFFFFF"/>
                  </a:solidFill>
                </a:uFill>
                <a:latin typeface="Cabin"/>
                <a:ea typeface="Cabin"/>
              </a:rPr>
              <a:t>  aonde são consultados. Foram utilizados atores e as gravações foram todas feitas em um hospital credenciado no Rio de Janeiro. Os vídeos estão há mais de um ano no portal, com ótimos índices de acesso e aproveitamento.</a:t>
            </a:r>
            <a:endParaRPr/>
          </a:p>
          <a:p>
            <a:pPr marL="82440" indent="-5760">
              <a:lnSpc>
                <a:spcPct val="90000"/>
              </a:lnSpc>
            </a:pPr>
            <a:endParaRPr/>
          </a:p>
          <a:p>
            <a:pPr marL="82440" indent="-5760">
              <a:lnSpc>
                <a:spcPct val="90000"/>
              </a:lnSpc>
            </a:pPr>
            <a:r>
              <a:rPr lang="pt-BR" sz="1530" b="1" strike="noStrike" spc="-1">
                <a:solidFill>
                  <a:srgbClr val="000000"/>
                </a:solidFill>
                <a:uFill>
                  <a:solidFill>
                    <a:srgbClr val="FFFFFF"/>
                  </a:solidFill>
                </a:uFill>
                <a:latin typeface="Cabin"/>
                <a:ea typeface="Cabin"/>
              </a:rPr>
              <a:t>Produtos:</a:t>
            </a:r>
            <a:endParaRPr/>
          </a:p>
          <a:p>
            <a:pPr marL="365760" indent="-289080">
              <a:lnSpc>
                <a:spcPct val="90000"/>
              </a:lnSpc>
              <a:buClr>
                <a:srgbClr val="6076B4"/>
              </a:buClr>
              <a:buSzPct val="81000"/>
              <a:buFont typeface="Noto Symbol"/>
              <a:buChar char="●"/>
            </a:pPr>
            <a:r>
              <a:rPr lang="pt-BR" sz="1530" strike="noStrike" spc="-1">
                <a:solidFill>
                  <a:srgbClr val="000000"/>
                </a:solidFill>
                <a:uFill>
                  <a:solidFill>
                    <a:srgbClr val="FFFFFF"/>
                  </a:solidFill>
                </a:uFill>
                <a:latin typeface="Cabin"/>
                <a:ea typeface="Cabin"/>
              </a:rPr>
              <a:t>Higiene das Mãos  - 12:20   </a:t>
            </a:r>
            <a:r>
              <a:rPr lang="pt-BR" sz="1530" u="sng" strike="noStrike" spc="-1">
                <a:solidFill>
                  <a:srgbClr val="3399FF"/>
                </a:solidFill>
                <a:uFill>
                  <a:solidFill>
                    <a:srgbClr val="FFFFFF"/>
                  </a:solidFill>
                </a:uFill>
                <a:latin typeface="Cabin"/>
                <a:ea typeface="Cabin"/>
              </a:rPr>
              <a:t>https://vimeo.com/84593282</a:t>
            </a:r>
            <a:endParaRPr/>
          </a:p>
          <a:p>
            <a:pPr marL="365760" indent="-289080">
              <a:lnSpc>
                <a:spcPct val="90000"/>
              </a:lnSpc>
              <a:buClr>
                <a:srgbClr val="6076B4"/>
              </a:buClr>
              <a:buSzPct val="81000"/>
              <a:buFont typeface="Noto Symbol"/>
              <a:buChar char="●"/>
            </a:pPr>
            <a:r>
              <a:rPr lang="pt-BR" sz="1530" strike="noStrike" spc="-1">
                <a:solidFill>
                  <a:srgbClr val="000000"/>
                </a:solidFill>
                <a:uFill>
                  <a:solidFill>
                    <a:srgbClr val="FFFFFF"/>
                  </a:solidFill>
                </a:uFill>
                <a:latin typeface="Cabin"/>
                <a:ea typeface="Cabin"/>
              </a:rPr>
              <a:t>Prevenção de Úlcera por Pressão  - 13:00   </a:t>
            </a:r>
            <a:r>
              <a:rPr lang="pt-BR" sz="1530" u="sng" strike="noStrike" spc="-1">
                <a:solidFill>
                  <a:srgbClr val="3399FF"/>
                </a:solidFill>
                <a:uFill>
                  <a:solidFill>
                    <a:srgbClr val="FFFFFF"/>
                  </a:solidFill>
                </a:uFill>
                <a:latin typeface="Cabin"/>
                <a:ea typeface="Cabin"/>
              </a:rPr>
              <a:t>https://vimeo.com/84593283</a:t>
            </a:r>
            <a:endParaRPr/>
          </a:p>
          <a:p>
            <a:pPr marL="365760" indent="-151200">
              <a:lnSpc>
                <a:spcPct val="90000"/>
              </a:lnSpc>
            </a:pPr>
            <a:endParaRPr/>
          </a:p>
        </p:txBody>
      </p:sp>
      <p:pic>
        <p:nvPicPr>
          <p:cNvPr id="201" name="Shape 278"/>
          <p:cNvPicPr/>
          <p:nvPr/>
        </p:nvPicPr>
        <p:blipFill>
          <a:blip r:embed="rId2"/>
          <a:stretch/>
        </p:blipFill>
        <p:spPr>
          <a:xfrm>
            <a:off x="1907640" y="4651200"/>
            <a:ext cx="2918160" cy="1641240"/>
          </a:xfrm>
          <a:prstGeom prst="rect">
            <a:avLst/>
          </a:prstGeom>
          <a:ln>
            <a:noFill/>
          </a:ln>
        </p:spPr>
      </p:pic>
      <p:pic>
        <p:nvPicPr>
          <p:cNvPr id="202" name="Shape 279"/>
          <p:cNvPicPr/>
          <p:nvPr/>
        </p:nvPicPr>
        <p:blipFill>
          <a:blip r:embed="rId3"/>
          <a:stretch/>
        </p:blipFill>
        <p:spPr>
          <a:xfrm>
            <a:off x="5364000" y="4653000"/>
            <a:ext cx="2918160" cy="16412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1432440" y="360000"/>
            <a:ext cx="7406280" cy="1471680"/>
          </a:xfrm>
          <a:prstGeom prst="rect">
            <a:avLst/>
          </a:prstGeom>
          <a:noFill/>
          <a:ln>
            <a:noFill/>
          </a:ln>
        </p:spPr>
        <p:txBody>
          <a:bodyPr anchor="b"/>
          <a:lstStyle/>
          <a:p>
            <a:pPr>
              <a:lnSpc>
                <a:spcPct val="100000"/>
              </a:lnSpc>
            </a:pPr>
            <a:r>
              <a:rPr lang="pt-BR" sz="4300" strike="noStrike" spc="-1" dirty="0">
                <a:solidFill>
                  <a:srgbClr val="1F54A6"/>
                </a:solidFill>
                <a:uFill>
                  <a:solidFill>
                    <a:srgbClr val="FFFFFF"/>
                  </a:solidFill>
                </a:uFill>
                <a:latin typeface="Cabin"/>
                <a:ea typeface="Cabin"/>
              </a:rPr>
              <a:t>CENA TROPICAL -   TRABALHOS EDUCATIVOS</a:t>
            </a:r>
            <a:endParaRPr dirty="0"/>
          </a:p>
        </p:txBody>
      </p:sp>
      <p:sp>
        <p:nvSpPr>
          <p:cNvPr id="94" name="TextShape 2"/>
          <p:cNvSpPr txBox="1"/>
          <p:nvPr/>
        </p:nvSpPr>
        <p:spPr>
          <a:xfrm>
            <a:off x="1432440" y="2133000"/>
            <a:ext cx="7406280" cy="4176000"/>
          </a:xfrm>
          <a:prstGeom prst="rect">
            <a:avLst/>
          </a:prstGeom>
          <a:noFill/>
          <a:ln>
            <a:noFill/>
          </a:ln>
        </p:spPr>
        <p:txBody>
          <a:bodyPr tIns="0"/>
          <a:lstStyle/>
          <a:p>
            <a:pPr marL="27360" indent="-1800">
              <a:lnSpc>
                <a:spcPct val="80000"/>
              </a:lnSpc>
            </a:pPr>
            <a:r>
              <a:rPr lang="pt-BR" sz="1820" strike="noStrike" spc="-1">
                <a:solidFill>
                  <a:srgbClr val="0B2E66"/>
                </a:solidFill>
                <a:uFill>
                  <a:solidFill>
                    <a:srgbClr val="FFFFFF"/>
                  </a:solidFill>
                </a:uFill>
                <a:latin typeface="Cabin"/>
                <a:ea typeface="Cabin"/>
              </a:rPr>
              <a:t>A Cena Tropical Comunicações é uma empresa produtora de cinema, vídeo e design gráfico cuja principal característica é a de utilizar a criação audiovisual como uma ferramenta educativa. A partir de roteiros cuidadosamente elaborados para atender ao objetivo pedagógico de cada projeto, atuamos tanto em processos sociais como em comunicações internas ou educação formal.</a:t>
            </a:r>
            <a:endParaRPr/>
          </a:p>
          <a:p>
            <a:pPr marL="27360" indent="-1800">
              <a:lnSpc>
                <a:spcPct val="80000"/>
              </a:lnSpc>
            </a:pPr>
            <a:r>
              <a:rPr lang="pt-BR" sz="1820" strike="noStrike" spc="-1">
                <a:solidFill>
                  <a:srgbClr val="0B2E66"/>
                </a:solidFill>
                <a:uFill>
                  <a:solidFill>
                    <a:srgbClr val="FFFFFF"/>
                  </a:solidFill>
                </a:uFill>
                <a:latin typeface="Cabin"/>
                <a:ea typeface="Cabin"/>
              </a:rPr>
              <a:t>Com uma experiência de mais de 30 anos, a Cena Tropical participou de projetos muito variados, criando peças para públicos diversos como crianças, camponeses, professores, médicos, profissionais de saúde, educadores etc. Buscou atender as demandas feitas, criando peças que trouxessem, dentro da experiência de ver, um acréscimo, um ganho, uma informação, um sentido novo, um conhecimento. Isto se tornou sua metodologia.</a:t>
            </a:r>
            <a:endParaRPr/>
          </a:p>
          <a:p>
            <a:pPr marL="27360" indent="-1800">
              <a:lnSpc>
                <a:spcPct val="80000"/>
              </a:lnSpc>
            </a:pPr>
            <a:endParaRPr/>
          </a:p>
          <a:p>
            <a:pPr marL="27360" indent="-1800">
              <a:lnSpc>
                <a:spcPct val="80000"/>
              </a:lnSpc>
            </a:pPr>
            <a:endParaRPr/>
          </a:p>
          <a:p>
            <a:pPr marL="27360" indent="-1800">
              <a:lnSpc>
                <a:spcPct val="80000"/>
              </a:lnSpc>
            </a:pPr>
            <a:r>
              <a:rPr lang="pt-BR" sz="1820" strike="noStrike" spc="-1">
                <a:solidFill>
                  <a:srgbClr val="0B2E66"/>
                </a:solidFill>
                <a:uFill>
                  <a:solidFill>
                    <a:srgbClr val="FFFFFF"/>
                  </a:solidFill>
                </a:uFill>
                <a:latin typeface="Cabin"/>
                <a:ea typeface="Cabin"/>
              </a:rPr>
              <a:t>Vamos falar de alguns destes projetos educativos:</a:t>
            </a:r>
            <a:endParaRPr/>
          </a:p>
          <a:p>
            <a:pPr marL="27360" indent="-1800">
              <a:lnSpc>
                <a:spcPct val="80000"/>
              </a:lnSpc>
            </a:pPr>
            <a:endParaRPr/>
          </a:p>
          <a:p>
            <a:pPr marL="27360" indent="-1800">
              <a:lnSpc>
                <a:spcPct val="8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13 - Instituto de Nutrição da UERJ - Programa Saúde na Escola - PSE -   
3 vídeos - 2015</a:t>
            </a:r>
            <a:endParaRPr/>
          </a:p>
        </p:txBody>
      </p:sp>
      <p:sp>
        <p:nvSpPr>
          <p:cNvPr id="204" name="TextShape 2"/>
          <p:cNvSpPr txBox="1"/>
          <p:nvPr/>
        </p:nvSpPr>
        <p:spPr>
          <a:xfrm>
            <a:off x="1435680" y="1447920"/>
            <a:ext cx="7240320" cy="2845080"/>
          </a:xfrm>
          <a:prstGeom prst="rect">
            <a:avLst/>
          </a:prstGeom>
          <a:noFill/>
          <a:ln>
            <a:noFill/>
          </a:ln>
        </p:spPr>
        <p:txBody>
          <a:bodyPr/>
          <a:lstStyle/>
          <a:p>
            <a:pPr marL="82440" indent="-5760">
              <a:lnSpc>
                <a:spcPct val="80000"/>
              </a:lnSpc>
            </a:pPr>
            <a:r>
              <a:rPr lang="pt-BR" sz="1400" b="1" strike="noStrike" spc="-1">
                <a:solidFill>
                  <a:srgbClr val="000000"/>
                </a:solidFill>
                <a:uFill>
                  <a:solidFill>
                    <a:srgbClr val="FFFFFF"/>
                  </a:solidFill>
                </a:uFill>
                <a:latin typeface="Cabin"/>
                <a:ea typeface="Cabin"/>
              </a:rPr>
              <a:t>Contexto: </a:t>
            </a:r>
            <a:r>
              <a:rPr lang="pt-BR" sz="1400" strike="noStrike" spc="-1">
                <a:solidFill>
                  <a:srgbClr val="000000"/>
                </a:solidFill>
                <a:uFill>
                  <a:solidFill>
                    <a:srgbClr val="FFFFFF"/>
                  </a:solidFill>
                </a:uFill>
                <a:latin typeface="Cabin"/>
                <a:ea typeface="Cabin"/>
              </a:rPr>
              <a:t>Durante  pesquisa do  Instituto de Nutrição da UERJ - INU para o  Programa Saúde na Escola sobre a tematização do assunto nutrição na grade escolar da escola pública brasileira, que irá terminar com a publicação e distribuição de 4 livros nas escolas, a Cena Tropical foi procurada para desenvolver  três vídeos, um para o fundamental 1, outro para fundamental 2 e um para professores e profissionais de saúde que irão encabeçar os livros. O trabalho de longa gestação em equipe resultou na criação destes três vídeos que estão em processo de finalização.</a:t>
            </a:r>
            <a:endParaRPr/>
          </a:p>
          <a:p>
            <a:pPr marL="82440" indent="-5760">
              <a:lnSpc>
                <a:spcPct val="80000"/>
              </a:lnSpc>
            </a:pPr>
            <a:endParaRPr/>
          </a:p>
          <a:p>
            <a:pPr marL="82440" indent="-5760">
              <a:lnSpc>
                <a:spcPct val="80000"/>
              </a:lnSpc>
            </a:pPr>
            <a:r>
              <a:rPr lang="pt-BR" sz="1400" b="1" strike="noStrike" spc="-1">
                <a:solidFill>
                  <a:srgbClr val="000000"/>
                </a:solidFill>
                <a:uFill>
                  <a:solidFill>
                    <a:srgbClr val="FFFFFF"/>
                  </a:solidFill>
                </a:uFill>
                <a:latin typeface="Cabin"/>
                <a:ea typeface="Cabin"/>
              </a:rPr>
              <a:t>Produtos: </a:t>
            </a:r>
            <a:r>
              <a:rPr lang="pt-BR" sz="1400" strike="noStrike" spc="-1">
                <a:solidFill>
                  <a:srgbClr val="000000"/>
                </a:solidFill>
                <a:uFill>
                  <a:solidFill>
                    <a:srgbClr val="FFFFFF"/>
                  </a:solidFill>
                </a:uFill>
                <a:latin typeface="Cabin"/>
                <a:ea typeface="Cabin"/>
              </a:rPr>
              <a:t>3  vídeos</a:t>
            </a:r>
            <a:endParaRPr/>
          </a:p>
          <a:p>
            <a:pPr marL="365760" indent="-289080">
              <a:lnSpc>
                <a:spcPct val="8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Fundamental I  -  11:30</a:t>
            </a:r>
            <a:endParaRPr/>
          </a:p>
          <a:p>
            <a:pPr marL="365760" indent="-289080">
              <a:lnSpc>
                <a:spcPct val="8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Fundamental II  - 12:00</a:t>
            </a:r>
            <a:endParaRPr/>
          </a:p>
          <a:p>
            <a:pPr marL="365760" indent="-289080">
              <a:lnSpc>
                <a:spcPct val="8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Vídeos dos professores e profissionais de saúde  - 16:00</a:t>
            </a:r>
            <a:endParaRPr/>
          </a:p>
          <a:p>
            <a:pPr marL="82440" indent="-5760">
              <a:lnSpc>
                <a:spcPct val="80000"/>
              </a:lnSpc>
            </a:pPr>
            <a:endParaRPr/>
          </a:p>
          <a:p>
            <a:pPr marL="82440" indent="-5760">
              <a:lnSpc>
                <a:spcPct val="80000"/>
              </a:lnSpc>
            </a:pPr>
            <a:r>
              <a:rPr lang="pt-BR" sz="1330" strike="noStrike" spc="-1">
                <a:solidFill>
                  <a:srgbClr val="6F95D2"/>
                </a:solidFill>
                <a:uFill>
                  <a:solidFill>
                    <a:srgbClr val="FFFFFF"/>
                  </a:solidFill>
                </a:uFill>
                <a:latin typeface="Cabin"/>
                <a:ea typeface="Cabin"/>
              </a:rPr>
              <a:t>Não há link disponível porque os vídeos estão em finalização.</a:t>
            </a:r>
            <a:endParaRPr/>
          </a:p>
        </p:txBody>
      </p:sp>
      <p:pic>
        <p:nvPicPr>
          <p:cNvPr id="205" name="Shape 286"/>
          <p:cNvPicPr/>
          <p:nvPr/>
        </p:nvPicPr>
        <p:blipFill>
          <a:blip r:embed="rId2"/>
          <a:stretch/>
        </p:blipFill>
        <p:spPr>
          <a:xfrm>
            <a:off x="3996000" y="4433760"/>
            <a:ext cx="2304000" cy="1295640"/>
          </a:xfrm>
          <a:prstGeom prst="rect">
            <a:avLst/>
          </a:prstGeom>
          <a:ln>
            <a:noFill/>
          </a:ln>
        </p:spPr>
      </p:pic>
      <p:pic>
        <p:nvPicPr>
          <p:cNvPr id="206" name="Shape 287"/>
          <p:cNvPicPr/>
          <p:nvPr/>
        </p:nvPicPr>
        <p:blipFill>
          <a:blip r:embed="rId3"/>
          <a:stretch/>
        </p:blipFill>
        <p:spPr>
          <a:xfrm>
            <a:off x="1431360" y="4433760"/>
            <a:ext cx="2304000" cy="1295640"/>
          </a:xfrm>
          <a:prstGeom prst="rect">
            <a:avLst/>
          </a:prstGeom>
          <a:ln>
            <a:noFill/>
          </a:ln>
        </p:spPr>
      </p:pic>
      <p:pic>
        <p:nvPicPr>
          <p:cNvPr id="207" name="Shape 288"/>
          <p:cNvPicPr/>
          <p:nvPr/>
        </p:nvPicPr>
        <p:blipFill>
          <a:blip r:embed="rId4"/>
          <a:stretch/>
        </p:blipFill>
        <p:spPr>
          <a:xfrm>
            <a:off x="6588360" y="4433760"/>
            <a:ext cx="2304000" cy="129564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14. Outros trabalhos de Breno Kuperman, como diretor, roteirista e editor. 
</a:t>
            </a:r>
            <a:endParaRPr/>
          </a:p>
        </p:txBody>
      </p:sp>
      <p:sp>
        <p:nvSpPr>
          <p:cNvPr id="209" name="TextShape 2"/>
          <p:cNvSpPr txBox="1"/>
          <p:nvPr/>
        </p:nvSpPr>
        <p:spPr>
          <a:xfrm>
            <a:off x="1435680" y="1447920"/>
            <a:ext cx="7497720" cy="3925080"/>
          </a:xfrm>
          <a:prstGeom prst="rect">
            <a:avLst/>
          </a:prstGeom>
          <a:noFill/>
          <a:ln>
            <a:noFill/>
          </a:ln>
        </p:spPr>
        <p:txBody>
          <a:bodyPr/>
          <a:lstStyle/>
          <a:p>
            <a:pPr marL="82440" indent="-5760">
              <a:lnSpc>
                <a:spcPct val="120000"/>
              </a:lnSpc>
            </a:pPr>
            <a:r>
              <a:rPr lang="pt-BR" sz="1280" b="1" strike="noStrike" spc="-1">
                <a:solidFill>
                  <a:srgbClr val="000000"/>
                </a:solidFill>
                <a:uFill>
                  <a:solidFill>
                    <a:srgbClr val="FFFFFF"/>
                  </a:solidFill>
                </a:uFill>
                <a:latin typeface="Cabin"/>
                <a:ea typeface="Cabin"/>
              </a:rPr>
              <a:t>a) TV Maxamboma - Cecip, centro de criação da imagem popular  1984-87</a:t>
            </a:r>
            <a:endParaRPr/>
          </a:p>
          <a:p>
            <a:pPr marL="82440" indent="-5760">
              <a:lnSpc>
                <a:spcPct val="120000"/>
              </a:lnSpc>
            </a:pPr>
            <a:r>
              <a:rPr lang="pt-BR" sz="1280" strike="noStrike" spc="-1">
                <a:solidFill>
                  <a:srgbClr val="000000"/>
                </a:solidFill>
                <a:uFill>
                  <a:solidFill>
                    <a:srgbClr val="FFFFFF"/>
                  </a:solidFill>
                </a:uFill>
                <a:latin typeface="Cabin"/>
                <a:ea typeface="Cabin"/>
              </a:rPr>
              <a:t>Participou da criação do Cecip - Centro de Criação da Imagem Popular e da TV Maxambomba,  TV de rua através de um telão sobre uma kombi, que circulou por Nova Iguaçu durante 10 anos, apresentando programas sobre a cidade e sobre questões da comunidade. Formou a equipe da TV, desenhou a produção, os equipamentos, roteirizou e dirigiu programas em diferentes formatos entre os quais: </a:t>
            </a:r>
            <a:r>
              <a:rPr lang="pt-BR" sz="1280" b="1" strike="noStrike" spc="-1">
                <a:solidFill>
                  <a:srgbClr val="000000"/>
                </a:solidFill>
                <a:uFill>
                  <a:solidFill>
                    <a:srgbClr val="FFFFFF"/>
                  </a:solidFill>
                </a:uFill>
                <a:latin typeface="Cabin"/>
                <a:ea typeface="Cabin"/>
              </a:rPr>
              <a:t>“</a:t>
            </a:r>
            <a:r>
              <a:rPr lang="pt-BR" sz="1280" strike="noStrike" spc="-1">
                <a:solidFill>
                  <a:srgbClr val="000000"/>
                </a:solidFill>
                <a:uFill>
                  <a:solidFill>
                    <a:srgbClr val="FFFFFF"/>
                  </a:solidFill>
                </a:uFill>
                <a:latin typeface="Cabin"/>
                <a:ea typeface="Cabin"/>
              </a:rPr>
              <a:t>Diocese de Volta Redonda- 20 anos de caminhada”, “Encontro CEBS VI”, “Clovis de Santa Cruz”, “Zuleika do MAB”, “A farsa do Bicho Mau”, “Roque da Paraíba”, “Romildo”, “Profissão Dona de Casa”, “Jaceruba”, “Grupo Pirraça”, “A pressão”, “Vaquejada”.</a:t>
            </a:r>
            <a:endParaRPr/>
          </a:p>
          <a:p>
            <a:pPr marL="82440" indent="-5760">
              <a:lnSpc>
                <a:spcPct val="120000"/>
              </a:lnSpc>
            </a:pPr>
            <a:r>
              <a:rPr lang="pt-BR" sz="1280" strike="noStrike" spc="-1">
                <a:solidFill>
                  <a:srgbClr val="000000"/>
                </a:solidFill>
                <a:uFill>
                  <a:solidFill>
                    <a:srgbClr val="FFFFFF"/>
                  </a:solidFill>
                </a:uFill>
                <a:latin typeface="Cabin"/>
                <a:ea typeface="Cabin"/>
              </a:rPr>
              <a:t> </a:t>
            </a:r>
            <a:endParaRPr/>
          </a:p>
          <a:p>
            <a:pPr marL="82440" indent="-5760">
              <a:lnSpc>
                <a:spcPct val="120000"/>
              </a:lnSpc>
            </a:pPr>
            <a:r>
              <a:rPr lang="pt-BR" sz="1280" b="1" strike="noStrike" spc="-1">
                <a:solidFill>
                  <a:srgbClr val="000000"/>
                </a:solidFill>
                <a:uFill>
                  <a:solidFill>
                    <a:srgbClr val="FFFFFF"/>
                  </a:solidFill>
                </a:uFill>
                <a:latin typeface="Cabin"/>
                <a:ea typeface="Cabin"/>
              </a:rPr>
              <a:t>b) Nutes - Núcleo de Tecnologia de Ensino em Saúde - UFRJ </a:t>
            </a:r>
            <a:r>
              <a:rPr lang="pt-BR" sz="1280" strike="noStrike" spc="-1">
                <a:solidFill>
                  <a:srgbClr val="000000"/>
                </a:solidFill>
                <a:uFill>
                  <a:solidFill>
                    <a:srgbClr val="FFFFFF"/>
                  </a:solidFill>
                </a:uFill>
                <a:latin typeface="Cabin"/>
                <a:ea typeface="Cabin"/>
              </a:rPr>
              <a:t>- Realizou diversos vídeos para o Nutes, na área de saúde roteirizou e dirigiu: “Nova estratégia de combate à Malária" (94); “Vigilância Epidemiológica e Sinan” (95); “Vigilância Epidemiológica e Sinasc” (96).</a:t>
            </a:r>
            <a:endParaRPr/>
          </a:p>
          <a:p>
            <a:pPr marL="365760" indent="-224280">
              <a:lnSpc>
                <a:spcPct val="80000"/>
              </a:lnSpc>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14. Outros trabalhos de Breno Kuperman, como diretor, roteirista e editor.</a:t>
            </a:r>
            <a:endParaRPr/>
          </a:p>
        </p:txBody>
      </p:sp>
      <p:sp>
        <p:nvSpPr>
          <p:cNvPr id="211" name="TextShape 2"/>
          <p:cNvSpPr txBox="1"/>
          <p:nvPr/>
        </p:nvSpPr>
        <p:spPr>
          <a:xfrm>
            <a:off x="1435680" y="1447920"/>
            <a:ext cx="7312320" cy="4285080"/>
          </a:xfrm>
          <a:prstGeom prst="rect">
            <a:avLst/>
          </a:prstGeom>
          <a:noFill/>
          <a:ln>
            <a:noFill/>
          </a:ln>
        </p:spPr>
        <p:txBody>
          <a:bodyPr/>
          <a:lstStyle/>
          <a:p>
            <a:pPr marL="82440" indent="-5760">
              <a:lnSpc>
                <a:spcPct val="80000"/>
              </a:lnSpc>
            </a:pPr>
            <a:r>
              <a:rPr lang="pt-BR" sz="1280" b="1" strike="noStrike" spc="-1">
                <a:solidFill>
                  <a:srgbClr val="000000"/>
                </a:solidFill>
                <a:uFill>
                  <a:solidFill>
                    <a:srgbClr val="FFFFFF"/>
                  </a:solidFill>
                </a:uFill>
                <a:latin typeface="Cabin"/>
                <a:ea typeface="Cabin"/>
              </a:rPr>
              <a:t>c) Vila Olimpica da Maré - UEVOM</a:t>
            </a:r>
            <a:endParaRPr/>
          </a:p>
          <a:p>
            <a:pPr marL="82440" indent="-5760">
              <a:lnSpc>
                <a:spcPct val="80000"/>
              </a:lnSpc>
            </a:pPr>
            <a:endParaRPr/>
          </a:p>
          <a:p>
            <a:pPr marL="82440" indent="-5760">
              <a:lnSpc>
                <a:spcPct val="120000"/>
              </a:lnSpc>
            </a:pPr>
            <a:r>
              <a:rPr lang="pt-BR" sz="1280" strike="noStrike" spc="-1">
                <a:solidFill>
                  <a:srgbClr val="000000"/>
                </a:solidFill>
                <a:uFill>
                  <a:solidFill>
                    <a:srgbClr val="FFFFFF"/>
                  </a:solidFill>
                </a:uFill>
                <a:latin typeface="Cabin"/>
                <a:ea typeface="Cabin"/>
              </a:rPr>
              <a:t>A partir de 2006 ensinou vídeo na Vila Olímpica da Maré e depois coordenou a comunicação da ONG.  Roteirizou, dirigiu e editou diversos vídeos : ”Dia da Dengue”, “Aula de Canto”, “Stephanie Nadadora Canadense”, “Cia. de Dança da Maré”, “Competição Inter Vilas”, “Festa da Primavera”, “Festa dos Portadores de Deficiência”, “Coral da Vila Olímpica”, “Café Cultural”, “Depoimento das Mulheres”, “Dia Internacional da Mulher”, “A Vila como ela é”, “Festa de São João dos Deficientes”, “Visita dos Angolanos”, “Dia da Velocidade”, “Dia especial”, “Viagem a Belém”, “104 anos”, “ Volta de Sayuri”, “Dia do Trabalho”, “Recebendo a ONU”, “Desfile Independência”, “Periferias”,” Dia da Velocidade”,”Construção da Creche”, “Dia das Crianças”, “Dia do Combate a Dengue”, “Evento Cultural na VOM”,” Festa de 10 anos”,” Maré na Câmara Municipal”, “Passeata pela conservação da água”,” Reunião de Pais”, “Robson e Danielle”, “Semana da Saúde”, “Visita de Representante da ONU”, “Visita dos Estudantes de Yale”, “Visita da Secretaria de Educação e Secretario de Esporte e Lazer”, “Historia do Projeto Educar” “A Vila canta Roberto Carlos”. Todos estes vídeos podem ser vistos através do site da Vila Olímpica da Maré: </a:t>
            </a:r>
            <a:r>
              <a:rPr lang="pt-BR" sz="1280" u="sng" strike="noStrike" spc="-1">
                <a:solidFill>
                  <a:srgbClr val="3399FF"/>
                </a:solidFill>
                <a:uFill>
                  <a:solidFill>
                    <a:srgbClr val="FFFFFF"/>
                  </a:solidFill>
                </a:uFill>
                <a:latin typeface="Cabin"/>
                <a:ea typeface="Cabin"/>
              </a:rPr>
              <a:t>www.vilaolimpicadamare.org.br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14. Outros trabalhos de Breno Kuperman, como diretor, roteirista e editor.</a:t>
            </a:r>
            <a:endParaRPr/>
          </a:p>
        </p:txBody>
      </p:sp>
      <p:sp>
        <p:nvSpPr>
          <p:cNvPr id="213" name="TextShape 2"/>
          <p:cNvSpPr txBox="1"/>
          <p:nvPr/>
        </p:nvSpPr>
        <p:spPr>
          <a:xfrm>
            <a:off x="1435680" y="1628640"/>
            <a:ext cx="7497720" cy="3384000"/>
          </a:xfrm>
          <a:prstGeom prst="rect">
            <a:avLst/>
          </a:prstGeom>
          <a:noFill/>
          <a:ln>
            <a:noFill/>
          </a:ln>
        </p:spPr>
        <p:txBody>
          <a:bodyPr/>
          <a:lstStyle/>
          <a:p>
            <a:pPr marL="82440" indent="-5760">
              <a:lnSpc>
                <a:spcPct val="120000"/>
              </a:lnSpc>
            </a:pPr>
            <a:r>
              <a:rPr lang="pt-BR" sz="1280" b="1" strike="noStrike" spc="-1">
                <a:solidFill>
                  <a:srgbClr val="000000"/>
                </a:solidFill>
                <a:uFill>
                  <a:solidFill>
                    <a:srgbClr val="FFFFFF"/>
                  </a:solidFill>
                </a:uFill>
                <a:latin typeface="Cabin"/>
                <a:ea typeface="Cabin"/>
              </a:rPr>
              <a:t>d) MEC - TV Escola - Séries de matemática para TV - produção SFF  Direção geral BK</a:t>
            </a:r>
            <a:endParaRPr/>
          </a:p>
          <a:p>
            <a:pPr marL="82440" indent="-5760">
              <a:lnSpc>
                <a:spcPct val="120000"/>
              </a:lnSpc>
            </a:pPr>
            <a:r>
              <a:rPr lang="pt-BR" sz="1280" strike="noStrike" spc="-1">
                <a:solidFill>
                  <a:srgbClr val="000000"/>
                </a:solidFill>
                <a:uFill>
                  <a:solidFill>
                    <a:srgbClr val="FFFFFF"/>
                  </a:solidFill>
                </a:uFill>
                <a:latin typeface="Cabin"/>
                <a:ea typeface="Cabin"/>
              </a:rPr>
              <a:t>Em </a:t>
            </a:r>
            <a:r>
              <a:rPr lang="pt-BR" sz="1280" b="1" strike="noStrike" spc="-1">
                <a:solidFill>
                  <a:srgbClr val="000000"/>
                </a:solidFill>
                <a:uFill>
                  <a:solidFill>
                    <a:srgbClr val="FFFFFF"/>
                  </a:solidFill>
                </a:uFill>
                <a:latin typeface="Cabin"/>
                <a:ea typeface="Cabin"/>
              </a:rPr>
              <a:t>2012</a:t>
            </a:r>
            <a:r>
              <a:rPr lang="pt-BR" sz="1280" strike="noStrike" spc="-1">
                <a:solidFill>
                  <a:srgbClr val="000000"/>
                </a:solidFill>
                <a:uFill>
                  <a:solidFill>
                    <a:srgbClr val="FFFFFF"/>
                  </a:solidFill>
                </a:uFill>
                <a:latin typeface="Cabin"/>
                <a:ea typeface="Cabin"/>
              </a:rPr>
              <a:t> atuou como Diretor Geral  de três séries  de programas realizado pela Segunda Feira Filmes para a TV Escola, todos sobre Matemática em diferentes níveis. “Exploradores de Kuont”, 13 programas de 30 minutos para para crianças, “Matematica em toda parte II” 13 programass de 15 minutos  para jovens adultos e “Minha Escola Nossa Escola” série de 4 programas documentais para professores de matemática.</a:t>
            </a:r>
            <a:endParaRPr/>
          </a:p>
          <a:p>
            <a:pPr marL="82440" indent="-5760">
              <a:lnSpc>
                <a:spcPct val="120000"/>
              </a:lnSpc>
            </a:pPr>
            <a:r>
              <a:rPr lang="pt-BR" sz="1280" strike="noStrike" spc="-1">
                <a:solidFill>
                  <a:srgbClr val="000000"/>
                </a:solidFill>
                <a:uFill>
                  <a:solidFill>
                    <a:srgbClr val="FFFFFF"/>
                  </a:solidFill>
                </a:uFill>
                <a:latin typeface="Cabin"/>
                <a:ea typeface="Cabin"/>
              </a:rPr>
              <a:t>LINK: </a:t>
            </a:r>
            <a:r>
              <a:rPr lang="pt-BR" sz="1280" u="sng" strike="noStrike" spc="-1">
                <a:solidFill>
                  <a:srgbClr val="3399FF"/>
                </a:solidFill>
                <a:uFill>
                  <a:solidFill>
                    <a:srgbClr val="FFFFFF"/>
                  </a:solidFill>
                </a:uFill>
                <a:latin typeface="Cabin"/>
                <a:ea typeface="Cabin"/>
              </a:rPr>
              <a:t>http://tvescola.mec.gov.br/tve/videoteca/serie/os-exploradores-de-kount</a:t>
            </a:r>
            <a:endParaRPr/>
          </a:p>
          <a:p>
            <a:pPr marL="82440" indent="-5760">
              <a:lnSpc>
                <a:spcPct val="120000"/>
              </a:lnSpc>
            </a:pPr>
            <a:r>
              <a:rPr lang="pt-BR" sz="1280" strike="noStrike" spc="-1">
                <a:solidFill>
                  <a:srgbClr val="000000"/>
                </a:solidFill>
                <a:uFill>
                  <a:solidFill>
                    <a:srgbClr val="FFFFFF"/>
                  </a:solidFill>
                </a:uFill>
                <a:latin typeface="Cabin"/>
                <a:ea typeface="Cabin"/>
              </a:rPr>
              <a:t>LINK: </a:t>
            </a:r>
            <a:r>
              <a:rPr lang="pt-BR" sz="1280" u="sng" strike="noStrike" spc="-1">
                <a:solidFill>
                  <a:srgbClr val="3399FF"/>
                </a:solidFill>
                <a:uFill>
                  <a:solidFill>
                    <a:srgbClr val="FFFFFF"/>
                  </a:solidFill>
                </a:uFill>
                <a:latin typeface="Cabin"/>
                <a:ea typeface="Cabin"/>
              </a:rPr>
              <a:t>http://tvescola.mec.gov.br/tve/videoteca-series!loadSerie?idSerie=4647</a:t>
            </a:r>
            <a:endParaRPr/>
          </a:p>
          <a:p>
            <a:pPr marL="82440" indent="-5760">
              <a:lnSpc>
                <a:spcPct val="120000"/>
              </a:lnSpc>
            </a:pPr>
            <a:endParaRPr/>
          </a:p>
          <a:p>
            <a:pPr marL="82440" indent="-5760">
              <a:lnSpc>
                <a:spcPct val="120000"/>
              </a:lnSpc>
            </a:pPr>
            <a:r>
              <a:rPr lang="pt-BR" sz="1280" b="1" strike="noStrike" spc="-1">
                <a:solidFill>
                  <a:srgbClr val="000000"/>
                </a:solidFill>
                <a:uFill>
                  <a:solidFill>
                    <a:srgbClr val="FFFFFF"/>
                  </a:solidFill>
                </a:uFill>
                <a:latin typeface="Cabin"/>
                <a:ea typeface="Cabin"/>
              </a:rPr>
              <a:t>e) Criou e  lecionou a disciplina de Vídeo Educativo no Curso de Cinema da Universidade Federal Fluminense entre 1996-2004.</a:t>
            </a:r>
            <a:endParaRPr/>
          </a:p>
          <a:p>
            <a:pPr marL="365760" indent="-224280">
              <a:lnSpc>
                <a:spcPct val="80000"/>
              </a:lnSpc>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a:t>
            </a:r>
            <a:r>
              <a:rPr lang="pt-BR" sz="1600" strike="noStrike" spc="-1">
                <a:solidFill>
                  <a:srgbClr val="1F54A6"/>
                </a:solidFill>
                <a:uFill>
                  <a:solidFill>
                    <a:srgbClr val="FFFFFF"/>
                  </a:solidFill>
                </a:uFill>
                <a:latin typeface="Cabin"/>
                <a:ea typeface="Cabin"/>
              </a:rPr>
              <a:t>
</a:t>
            </a:r>
            <a:endParaRPr/>
          </a:p>
        </p:txBody>
      </p:sp>
      <p:sp>
        <p:nvSpPr>
          <p:cNvPr id="215"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PROFAE/EAD/Ensp/Fiocruz - Programa de Aperfeiçoamento Profissional de Enfermagem do Ministério da Saúde - Ensino à Distância - Escola Nacional de Saúde Pública/Fiocruz</a:t>
            </a:r>
            <a:endParaRPr/>
          </a:p>
          <a:p>
            <a:pPr marL="365760" indent="-126720">
              <a:lnSpc>
                <a:spcPct val="100000"/>
              </a:lnSpc>
            </a:pPr>
            <a:endParaRPr/>
          </a:p>
        </p:txBody>
      </p:sp>
      <p:pic>
        <p:nvPicPr>
          <p:cNvPr id="216" name="Shape 313"/>
          <p:cNvPicPr/>
          <p:nvPr/>
        </p:nvPicPr>
        <p:blipFill>
          <a:blip r:embed="rId2"/>
          <a:stretch/>
        </p:blipFill>
        <p:spPr>
          <a:xfrm>
            <a:off x="1403640" y="2205000"/>
            <a:ext cx="4320000" cy="2952000"/>
          </a:xfrm>
          <a:prstGeom prst="rect">
            <a:avLst/>
          </a:prstGeom>
          <a:ln>
            <a:noFill/>
          </a:ln>
        </p:spPr>
      </p:pic>
      <p:pic>
        <p:nvPicPr>
          <p:cNvPr id="217" name="Shape 314"/>
          <p:cNvPicPr/>
          <p:nvPr/>
        </p:nvPicPr>
        <p:blipFill>
          <a:blip r:embed="rId3"/>
          <a:stretch/>
        </p:blipFill>
        <p:spPr>
          <a:xfrm>
            <a:off x="5076000" y="3765240"/>
            <a:ext cx="3598560" cy="2399760"/>
          </a:xfrm>
          <a:prstGeom prst="rect">
            <a:avLst/>
          </a:prstGeom>
          <a:ln>
            <a:noFill/>
          </a:ln>
        </p:spPr>
      </p:pic>
      <p:pic>
        <p:nvPicPr>
          <p:cNvPr id="218" name="Shape 315"/>
          <p:cNvPicPr/>
          <p:nvPr/>
        </p:nvPicPr>
        <p:blipFill>
          <a:blip r:embed="rId4"/>
          <a:stretch/>
        </p:blipFill>
        <p:spPr>
          <a:xfrm>
            <a:off x="6444360" y="2276640"/>
            <a:ext cx="2015280" cy="134388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20"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PROFAE - Programa de Aperfeiçoamento Profissional de Enfermagem do Ministério da Saúde</a:t>
            </a:r>
            <a:endParaRPr/>
          </a:p>
          <a:p>
            <a:pPr marL="365760" indent="-126720">
              <a:lnSpc>
                <a:spcPct val="100000"/>
              </a:lnSpc>
            </a:pPr>
            <a:endParaRPr/>
          </a:p>
        </p:txBody>
      </p:sp>
      <p:pic>
        <p:nvPicPr>
          <p:cNvPr id="221" name="Shape 322"/>
          <p:cNvPicPr/>
          <p:nvPr/>
        </p:nvPicPr>
        <p:blipFill>
          <a:blip r:embed="rId2"/>
          <a:stretch/>
        </p:blipFill>
        <p:spPr>
          <a:xfrm>
            <a:off x="1552320" y="2117880"/>
            <a:ext cx="1504080" cy="503640"/>
          </a:xfrm>
          <a:prstGeom prst="rect">
            <a:avLst/>
          </a:prstGeom>
          <a:ln>
            <a:noFill/>
          </a:ln>
        </p:spPr>
      </p:pic>
      <p:pic>
        <p:nvPicPr>
          <p:cNvPr id="222" name="Shape 323"/>
          <p:cNvPicPr/>
          <p:nvPr/>
        </p:nvPicPr>
        <p:blipFill>
          <a:blip r:embed="rId3"/>
          <a:stretch/>
        </p:blipFill>
        <p:spPr>
          <a:xfrm>
            <a:off x="1085760" y="2709000"/>
            <a:ext cx="5219640" cy="3348000"/>
          </a:xfrm>
          <a:prstGeom prst="rect">
            <a:avLst/>
          </a:prstGeom>
          <a:ln>
            <a:noFill/>
          </a:ln>
        </p:spPr>
      </p:pic>
      <p:pic>
        <p:nvPicPr>
          <p:cNvPr id="223" name="Shape 324"/>
          <p:cNvPicPr/>
          <p:nvPr/>
        </p:nvPicPr>
        <p:blipFill>
          <a:blip r:embed="rId4"/>
          <a:stretch/>
        </p:blipFill>
        <p:spPr>
          <a:xfrm>
            <a:off x="6373440" y="2205000"/>
            <a:ext cx="2238840" cy="1492200"/>
          </a:xfrm>
          <a:prstGeom prst="rect">
            <a:avLst/>
          </a:prstGeom>
          <a:ln>
            <a:noFill/>
          </a:ln>
        </p:spPr>
      </p:pic>
      <p:pic>
        <p:nvPicPr>
          <p:cNvPr id="224" name="Shape 325"/>
          <p:cNvPicPr/>
          <p:nvPr/>
        </p:nvPicPr>
        <p:blipFill>
          <a:blip r:embed="rId5"/>
          <a:stretch/>
        </p:blipFill>
        <p:spPr>
          <a:xfrm>
            <a:off x="6003000" y="3986280"/>
            <a:ext cx="3140640" cy="209340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26"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Educação com Arte - Theatro Municipal do Rio de Janeiro</a:t>
            </a:r>
            <a:endParaRPr/>
          </a:p>
          <a:p>
            <a:pPr marL="365760" indent="-126720">
              <a:lnSpc>
                <a:spcPct val="100000"/>
              </a:lnSpc>
            </a:pPr>
            <a:endParaRPr/>
          </a:p>
        </p:txBody>
      </p:sp>
      <p:pic>
        <p:nvPicPr>
          <p:cNvPr id="227" name="Shape 332"/>
          <p:cNvPicPr/>
          <p:nvPr/>
        </p:nvPicPr>
        <p:blipFill>
          <a:blip r:embed="rId2"/>
          <a:stretch/>
        </p:blipFill>
        <p:spPr>
          <a:xfrm>
            <a:off x="1043640" y="1802880"/>
            <a:ext cx="3888000" cy="2634120"/>
          </a:xfrm>
          <a:prstGeom prst="rect">
            <a:avLst/>
          </a:prstGeom>
          <a:ln>
            <a:noFill/>
          </a:ln>
        </p:spPr>
      </p:pic>
      <p:pic>
        <p:nvPicPr>
          <p:cNvPr id="228" name="Shape 333"/>
          <p:cNvPicPr/>
          <p:nvPr/>
        </p:nvPicPr>
        <p:blipFill>
          <a:blip r:embed="rId3"/>
          <a:stretch/>
        </p:blipFill>
        <p:spPr>
          <a:xfrm>
            <a:off x="5508000" y="1895040"/>
            <a:ext cx="2629800" cy="1224720"/>
          </a:xfrm>
          <a:prstGeom prst="rect">
            <a:avLst/>
          </a:prstGeom>
          <a:ln>
            <a:noFill/>
          </a:ln>
        </p:spPr>
      </p:pic>
      <p:pic>
        <p:nvPicPr>
          <p:cNvPr id="229" name="Shape 334"/>
          <p:cNvPicPr/>
          <p:nvPr/>
        </p:nvPicPr>
        <p:blipFill>
          <a:blip r:embed="rId4"/>
          <a:stretch/>
        </p:blipFill>
        <p:spPr>
          <a:xfrm>
            <a:off x="4140000" y="3529800"/>
            <a:ext cx="4976280" cy="31392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a:t>
            </a:r>
            <a:endParaRPr/>
          </a:p>
        </p:txBody>
      </p:sp>
      <p:sp>
        <p:nvSpPr>
          <p:cNvPr id="231"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Não Entre em Crise - Projeto de Educação em Asma - Policlínica Geral do Rio de Janeiro</a:t>
            </a:r>
            <a:endParaRPr/>
          </a:p>
          <a:p>
            <a:pPr marL="365760" indent="-126720">
              <a:lnSpc>
                <a:spcPct val="100000"/>
              </a:lnSpc>
            </a:pPr>
            <a:endParaRPr/>
          </a:p>
        </p:txBody>
      </p:sp>
      <p:pic>
        <p:nvPicPr>
          <p:cNvPr id="232" name="Shape 341"/>
          <p:cNvPicPr/>
          <p:nvPr/>
        </p:nvPicPr>
        <p:blipFill>
          <a:blip r:embed="rId2"/>
          <a:stretch/>
        </p:blipFill>
        <p:spPr>
          <a:xfrm>
            <a:off x="3276000" y="3645000"/>
            <a:ext cx="5543640" cy="2952000"/>
          </a:xfrm>
          <a:prstGeom prst="rect">
            <a:avLst/>
          </a:prstGeom>
          <a:ln>
            <a:noFill/>
          </a:ln>
        </p:spPr>
      </p:pic>
      <p:pic>
        <p:nvPicPr>
          <p:cNvPr id="233" name="Shape 342"/>
          <p:cNvPicPr/>
          <p:nvPr/>
        </p:nvPicPr>
        <p:blipFill>
          <a:blip r:embed="rId3"/>
          <a:stretch/>
        </p:blipFill>
        <p:spPr>
          <a:xfrm>
            <a:off x="1331640" y="2133000"/>
            <a:ext cx="3147120" cy="208800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35"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Por Dentro dos Meios - Planetapontocom</a:t>
            </a:r>
            <a:endParaRPr/>
          </a:p>
          <a:p>
            <a:pPr marL="365760" indent="-126720">
              <a:lnSpc>
                <a:spcPct val="100000"/>
              </a:lnSpc>
            </a:pPr>
            <a:endParaRPr/>
          </a:p>
        </p:txBody>
      </p:sp>
      <p:pic>
        <p:nvPicPr>
          <p:cNvPr id="236" name="Shape 349"/>
          <p:cNvPicPr/>
          <p:nvPr/>
        </p:nvPicPr>
        <p:blipFill>
          <a:blip r:embed="rId2"/>
          <a:stretch/>
        </p:blipFill>
        <p:spPr>
          <a:xfrm>
            <a:off x="1115640" y="1845000"/>
            <a:ext cx="4176000" cy="3024000"/>
          </a:xfrm>
          <a:prstGeom prst="rect">
            <a:avLst/>
          </a:prstGeom>
          <a:ln>
            <a:noFill/>
          </a:ln>
        </p:spPr>
      </p:pic>
      <p:pic>
        <p:nvPicPr>
          <p:cNvPr id="237" name="Shape 350"/>
          <p:cNvPicPr/>
          <p:nvPr/>
        </p:nvPicPr>
        <p:blipFill>
          <a:blip r:embed="rId3"/>
          <a:stretch/>
        </p:blipFill>
        <p:spPr>
          <a:xfrm>
            <a:off x="5364000" y="1836720"/>
            <a:ext cx="3250800" cy="2239920"/>
          </a:xfrm>
          <a:prstGeom prst="rect">
            <a:avLst/>
          </a:prstGeom>
          <a:ln>
            <a:noFill/>
          </a:ln>
        </p:spPr>
      </p:pic>
      <p:pic>
        <p:nvPicPr>
          <p:cNvPr id="238" name="Shape 351"/>
          <p:cNvPicPr/>
          <p:nvPr/>
        </p:nvPicPr>
        <p:blipFill>
          <a:blip r:embed="rId4"/>
          <a:stretch/>
        </p:blipFill>
        <p:spPr>
          <a:xfrm>
            <a:off x="5364000" y="4218840"/>
            <a:ext cx="3263760" cy="209016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40" name="TextShape 2"/>
          <p:cNvSpPr txBox="1"/>
          <p:nvPr/>
        </p:nvSpPr>
        <p:spPr>
          <a:xfrm>
            <a:off x="1435680" y="1268640"/>
            <a:ext cx="7497720" cy="497916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Centro Internacional Celso Furtado de Políticas para o Desenvolvimento</a:t>
            </a:r>
            <a:endParaRPr/>
          </a:p>
          <a:p>
            <a:pPr marL="365760" indent="-126720">
              <a:lnSpc>
                <a:spcPct val="100000"/>
              </a:lnSpc>
            </a:pPr>
            <a:endParaRPr/>
          </a:p>
        </p:txBody>
      </p:sp>
      <p:pic>
        <p:nvPicPr>
          <p:cNvPr id="241" name="Shape 358"/>
          <p:cNvPicPr/>
          <p:nvPr/>
        </p:nvPicPr>
        <p:blipFill>
          <a:blip r:embed="rId2"/>
          <a:stretch/>
        </p:blipFill>
        <p:spPr>
          <a:xfrm>
            <a:off x="1619640" y="1772640"/>
            <a:ext cx="2664000" cy="1944000"/>
          </a:xfrm>
          <a:prstGeom prst="rect">
            <a:avLst/>
          </a:prstGeom>
          <a:ln>
            <a:noFill/>
          </a:ln>
        </p:spPr>
      </p:pic>
      <p:pic>
        <p:nvPicPr>
          <p:cNvPr id="242" name="Shape 359"/>
          <p:cNvPicPr/>
          <p:nvPr/>
        </p:nvPicPr>
        <p:blipFill>
          <a:blip r:embed="rId3"/>
          <a:stretch/>
        </p:blipFill>
        <p:spPr>
          <a:xfrm>
            <a:off x="4701600" y="1628640"/>
            <a:ext cx="3470400" cy="2232000"/>
          </a:xfrm>
          <a:prstGeom prst="rect">
            <a:avLst/>
          </a:prstGeom>
          <a:ln>
            <a:noFill/>
          </a:ln>
        </p:spPr>
      </p:pic>
      <p:sp>
        <p:nvSpPr>
          <p:cNvPr id="243" name="CustomShape 3"/>
          <p:cNvSpPr/>
          <p:nvPr/>
        </p:nvSpPr>
        <p:spPr>
          <a:xfrm>
            <a:off x="1619640" y="3861000"/>
            <a:ext cx="6480360" cy="5842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Font typeface="Arial"/>
              <a:buChar char="•"/>
            </a:pPr>
            <a:r>
              <a:rPr lang="pt-BR" sz="1400" strike="noStrike" spc="-1">
                <a:solidFill>
                  <a:srgbClr val="000000"/>
                </a:solidFill>
                <a:uFill>
                  <a:solidFill>
                    <a:srgbClr val="FFFFFF"/>
                  </a:solidFill>
                </a:uFill>
                <a:latin typeface="Cabin"/>
                <a:ea typeface="Cabin"/>
              </a:rPr>
              <a:t>Instituto Sul-Americano de Governo em Saúde - Unasul </a:t>
            </a:r>
            <a:endParaRPr/>
          </a:p>
          <a:p>
            <a:pPr>
              <a:lnSpc>
                <a:spcPct val="100000"/>
              </a:lnSpc>
            </a:pPr>
            <a:endParaRPr/>
          </a:p>
        </p:txBody>
      </p:sp>
      <p:pic>
        <p:nvPicPr>
          <p:cNvPr id="244" name="Shape 361"/>
          <p:cNvPicPr/>
          <p:nvPr/>
        </p:nvPicPr>
        <p:blipFill>
          <a:blip r:embed="rId4"/>
          <a:stretch/>
        </p:blipFill>
        <p:spPr>
          <a:xfrm>
            <a:off x="1733040" y="4365000"/>
            <a:ext cx="3382920" cy="2160000"/>
          </a:xfrm>
          <a:prstGeom prst="rect">
            <a:avLst/>
          </a:prstGeom>
          <a:ln>
            <a:noFill/>
          </a:ln>
        </p:spPr>
      </p:pic>
      <p:pic>
        <p:nvPicPr>
          <p:cNvPr id="245" name="Shape 362"/>
          <p:cNvPicPr/>
          <p:nvPr/>
        </p:nvPicPr>
        <p:blipFill>
          <a:blip r:embed="rId5"/>
          <a:stretch/>
        </p:blipFill>
        <p:spPr>
          <a:xfrm>
            <a:off x="5364000" y="4149000"/>
            <a:ext cx="3472560" cy="260784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1435680" y="274680"/>
            <a:ext cx="7497720" cy="1142640"/>
          </a:xfrm>
          <a:prstGeom prst="rect">
            <a:avLst/>
          </a:prstGeom>
          <a:noFill/>
          <a:ln>
            <a:noFill/>
          </a:ln>
        </p:spPr>
        <p:txBody>
          <a:bodyPr anchor="ctr"/>
          <a:lstStyle/>
          <a:p>
            <a:pPr>
              <a:lnSpc>
                <a:spcPct val="100000"/>
              </a:lnSpc>
            </a:pPr>
            <a:r>
              <a:rPr lang="pt-BR" sz="1800" b="1" strike="noStrike" spc="-1">
                <a:solidFill>
                  <a:srgbClr val="1F54A6"/>
                </a:solidFill>
                <a:uFill>
                  <a:solidFill>
                    <a:srgbClr val="FFFFFF"/>
                  </a:solidFill>
                </a:uFill>
                <a:latin typeface="Cabin"/>
                <a:ea typeface="Cabin"/>
              </a:rPr>
              <a:t>1. Roda da Saúde - Santa Casa de Sobral – Sobral, Ceará – 1987/88</a:t>
            </a:r>
            <a:r>
              <a:rPr lang="pt-BR" sz="1800" strike="noStrike" spc="-1">
                <a:solidFill>
                  <a:srgbClr val="1F54A6"/>
                </a:solidFill>
                <a:uFill>
                  <a:solidFill>
                    <a:srgbClr val="FFFFFF"/>
                  </a:solidFill>
                </a:uFill>
                <a:latin typeface="Cabin"/>
                <a:ea typeface="Cabin"/>
              </a:rPr>
              <a:t>
</a:t>
            </a:r>
            <a:endParaRPr/>
          </a:p>
        </p:txBody>
      </p:sp>
      <p:sp>
        <p:nvSpPr>
          <p:cNvPr id="96" name="TextShape 2"/>
          <p:cNvSpPr txBox="1"/>
          <p:nvPr/>
        </p:nvSpPr>
        <p:spPr>
          <a:xfrm>
            <a:off x="1435680" y="1447920"/>
            <a:ext cx="7497720" cy="4800240"/>
          </a:xfrm>
          <a:prstGeom prst="rect">
            <a:avLst/>
          </a:prstGeom>
          <a:noFill/>
          <a:ln>
            <a:noFill/>
          </a:ln>
        </p:spPr>
        <p:txBody>
          <a:bodyPr/>
          <a:lstStyle/>
          <a:p>
            <a:pPr marL="82440" indent="-5760">
              <a:lnSpc>
                <a:spcPct val="80000"/>
              </a:lnSpc>
            </a:pPr>
            <a:r>
              <a:rPr lang="pt-BR" sz="1280" b="1" strike="noStrike" spc="-1">
                <a:solidFill>
                  <a:srgbClr val="000000"/>
                </a:solidFill>
                <a:uFill>
                  <a:solidFill>
                    <a:srgbClr val="FFFFFF"/>
                  </a:solidFill>
                </a:uFill>
                <a:latin typeface="Cabin"/>
                <a:ea typeface="Cabin"/>
              </a:rPr>
              <a:t>Contexto:</a:t>
            </a:r>
            <a:r>
              <a:rPr lang="pt-BR" sz="1280" strike="noStrike" spc="-1">
                <a:solidFill>
                  <a:srgbClr val="000000"/>
                </a:solidFill>
                <a:uFill>
                  <a:solidFill>
                    <a:srgbClr val="FFFFFF"/>
                  </a:solidFill>
                </a:uFill>
                <a:latin typeface="Cabin"/>
                <a:ea typeface="Cabin"/>
              </a:rPr>
              <a:t> A Santa Casa de Sobral é um antigo e conceituado hospital de Sobral, Ceará .  Em 1987 fizeram uma grande reforma nos edifícios e criaram 6 ambulatórios  para diferentes finalidades. Em cada um destes ambulatórios quiseram instalar monitores de vídeo e criar um programa de vídeo que ajudasse na educação sanitária de seus frequentadores. O hospital era intensamente procurado por camponeses dos  arredores da cidade de Sobral. A Cena Tropical  foi chamada para fazer este trabalho e desenvolveu uma pesquisa junto a um movimento social existente em diversas cidades dos arredores e a partir daí criou Roda da Saúde, um longo programa de TV  aonde misturou pequenas peças de ficção e pequenos documentários, todos com assuntos relativos à educação sanitária básica. Utilizamos atores cearenses e diversos camponeses das cidades vizinhas a Sobral. Além disto entrevistamos muitos deles, fazendo uma mistura entre documentário e ficção.</a:t>
            </a:r>
            <a:endParaRPr/>
          </a:p>
          <a:p>
            <a:pPr marL="82440" indent="-5760">
              <a:lnSpc>
                <a:spcPct val="80000"/>
              </a:lnSpc>
            </a:pPr>
            <a:r>
              <a:rPr lang="pt-BR" sz="1280" strike="noStrike" spc="-1">
                <a:solidFill>
                  <a:srgbClr val="000000"/>
                </a:solidFill>
                <a:uFill>
                  <a:solidFill>
                    <a:srgbClr val="FFFFFF"/>
                  </a:solidFill>
                </a:uFill>
                <a:latin typeface="Cabin"/>
                <a:ea typeface="Cabin"/>
              </a:rPr>
              <a:t>Resultaram do trabalho 4 vídeos de 60 minutos, mais 4 vídeos de duração variada. Este trabalho ficou funcionando ativamente no hospital desde 1988 até 2008 com grande sucesso.</a:t>
            </a:r>
            <a:endParaRPr/>
          </a:p>
          <a:p>
            <a:pPr marL="82440" indent="-5760">
              <a:lnSpc>
                <a:spcPct val="80000"/>
              </a:lnSpc>
            </a:pPr>
            <a:r>
              <a:rPr lang="pt-BR" sz="1280" strike="noStrike" spc="-1">
                <a:solidFill>
                  <a:srgbClr val="000000"/>
                </a:solidFill>
                <a:uFill>
                  <a:solidFill>
                    <a:srgbClr val="FFFFFF"/>
                  </a:solidFill>
                </a:uFill>
                <a:latin typeface="Cabin"/>
                <a:ea typeface="Cabin"/>
              </a:rPr>
              <a:t> </a:t>
            </a:r>
            <a:endParaRPr/>
          </a:p>
          <a:p>
            <a:pPr marL="82440" indent="-5760">
              <a:lnSpc>
                <a:spcPct val="80000"/>
              </a:lnSpc>
            </a:pPr>
            <a:r>
              <a:rPr lang="pt-BR" sz="1280" b="1" strike="noStrike" spc="-1">
                <a:solidFill>
                  <a:srgbClr val="000000"/>
                </a:solidFill>
                <a:uFill>
                  <a:solidFill>
                    <a:srgbClr val="FFFFFF"/>
                  </a:solidFill>
                </a:uFill>
                <a:latin typeface="Cabin"/>
                <a:ea typeface="Cabin"/>
              </a:rPr>
              <a:t>Produtos:</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Roda da Saúde I  - Ficções, teatro de bonecos, vinhetas, depoimentos e variedades - 60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Roda da Saúde II - Ficções, teatro de bonecos, vinhetas, depoimentos e variedades - 60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Roda da Saúde III - Ficções, teatro de bonecos, vinhetas, depoimentos e variedades - 60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Roda da Saúde IV - Ficções, teatro de bonecos, vinhetas, depoimentos e variedades - 60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Raimundo Internado - Ficção sobre camponês internado - 40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Direitos do Paciente - Depoimentos e quadros ficcionais   - 39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Cozinha Experimental e Ervas- Receitas, preparos e uso de ervas - 60 min</a:t>
            </a:r>
            <a:endParaRPr/>
          </a:p>
          <a:p>
            <a:pPr marL="365760" indent="-289080">
              <a:lnSpc>
                <a:spcPct val="80000"/>
              </a:lnSpc>
              <a:buClr>
                <a:srgbClr val="6076B4"/>
              </a:buClr>
              <a:buSzPct val="78000"/>
              <a:buFont typeface="Noto Symbol"/>
              <a:buChar char="●"/>
            </a:pPr>
            <a:r>
              <a:rPr lang="pt-BR" sz="1280" strike="noStrike" spc="-1">
                <a:solidFill>
                  <a:srgbClr val="000000"/>
                </a:solidFill>
                <a:uFill>
                  <a:solidFill>
                    <a:srgbClr val="FFFFFF"/>
                  </a:solidFill>
                </a:uFill>
                <a:latin typeface="Cabin"/>
                <a:ea typeface="Cabin"/>
              </a:rPr>
              <a:t>Saúde Comunitária - Dramatizações e Depoimentos sobre Saúde Comunitária - 23 min.</a:t>
            </a:r>
            <a:endParaRPr/>
          </a:p>
          <a:p>
            <a:pPr marL="365760" indent="-224280">
              <a:lnSpc>
                <a:spcPct val="8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47"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World Nutrition – Rio 2012</a:t>
            </a:r>
            <a:endParaRPr/>
          </a:p>
        </p:txBody>
      </p:sp>
      <p:pic>
        <p:nvPicPr>
          <p:cNvPr id="248" name="Shape 369"/>
          <p:cNvPicPr/>
          <p:nvPr/>
        </p:nvPicPr>
        <p:blipFill>
          <a:blip r:embed="rId2"/>
          <a:stretch/>
        </p:blipFill>
        <p:spPr>
          <a:xfrm>
            <a:off x="1619640" y="1917000"/>
            <a:ext cx="3024000" cy="4499640"/>
          </a:xfrm>
          <a:prstGeom prst="rect">
            <a:avLst/>
          </a:prstGeom>
          <a:ln>
            <a:noFill/>
          </a:ln>
        </p:spPr>
      </p:pic>
      <p:pic>
        <p:nvPicPr>
          <p:cNvPr id="249" name="Shape 370"/>
          <p:cNvPicPr/>
          <p:nvPr/>
        </p:nvPicPr>
        <p:blipFill>
          <a:blip r:embed="rId3"/>
          <a:stretch/>
        </p:blipFill>
        <p:spPr>
          <a:xfrm>
            <a:off x="4932000" y="1917000"/>
            <a:ext cx="3721680" cy="2520000"/>
          </a:xfrm>
          <a:prstGeom prst="rect">
            <a:avLst/>
          </a:prstGeom>
          <a:ln>
            <a:noFill/>
          </a:ln>
        </p:spPr>
      </p:pic>
      <p:pic>
        <p:nvPicPr>
          <p:cNvPr id="250" name="Shape 371"/>
          <p:cNvPicPr/>
          <p:nvPr/>
        </p:nvPicPr>
        <p:blipFill>
          <a:blip r:embed="rId4"/>
          <a:stretch/>
        </p:blipFill>
        <p:spPr>
          <a:xfrm>
            <a:off x="5940000" y="4581000"/>
            <a:ext cx="2519640" cy="1740600"/>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1475640" y="33264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a:t>
            </a:r>
            <a:r>
              <a:rPr lang="pt-BR" sz="1600" strike="noStrike" spc="-1">
                <a:solidFill>
                  <a:srgbClr val="1F54A6"/>
                </a:solidFill>
                <a:uFill>
                  <a:solidFill>
                    <a:srgbClr val="FFFFFF"/>
                  </a:solidFill>
                </a:uFill>
                <a:latin typeface="Cabin"/>
                <a:ea typeface="Cabin"/>
              </a:rPr>
              <a:t>
</a:t>
            </a:r>
            <a:endParaRPr/>
          </a:p>
        </p:txBody>
      </p:sp>
      <p:sp>
        <p:nvSpPr>
          <p:cNvPr id="252"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Rio Saudável Gastronomia</a:t>
            </a:r>
            <a:endParaRPr/>
          </a:p>
        </p:txBody>
      </p:sp>
      <p:pic>
        <p:nvPicPr>
          <p:cNvPr id="253" name="Shape 378"/>
          <p:cNvPicPr/>
          <p:nvPr/>
        </p:nvPicPr>
        <p:blipFill>
          <a:blip r:embed="rId2"/>
          <a:stretch/>
        </p:blipFill>
        <p:spPr>
          <a:xfrm>
            <a:off x="1619640" y="1772640"/>
            <a:ext cx="3096000" cy="4680000"/>
          </a:xfrm>
          <a:prstGeom prst="rect">
            <a:avLst/>
          </a:prstGeom>
          <a:ln>
            <a:noFill/>
          </a:ln>
        </p:spPr>
      </p:pic>
      <p:pic>
        <p:nvPicPr>
          <p:cNvPr id="254" name="Shape 379"/>
          <p:cNvPicPr/>
          <p:nvPr/>
        </p:nvPicPr>
        <p:blipFill>
          <a:blip r:embed="rId3"/>
          <a:stretch/>
        </p:blipFill>
        <p:spPr>
          <a:xfrm>
            <a:off x="5958000" y="2781000"/>
            <a:ext cx="3671280" cy="2448000"/>
          </a:xfrm>
          <a:prstGeom prst="rect">
            <a:avLst/>
          </a:prstGeom>
          <a:ln>
            <a:noFill/>
          </a:ln>
        </p:spPr>
      </p:pic>
      <p:pic>
        <p:nvPicPr>
          <p:cNvPr id="255" name="Shape 380"/>
          <p:cNvPicPr/>
          <p:nvPr/>
        </p:nvPicPr>
        <p:blipFill>
          <a:blip r:embed="rId4"/>
          <a:stretch/>
        </p:blipFill>
        <p:spPr>
          <a:xfrm>
            <a:off x="5076000" y="1772640"/>
            <a:ext cx="2004840" cy="1770840"/>
          </a:xfrm>
          <a:prstGeom prst="rect">
            <a:avLst/>
          </a:prstGeom>
          <a:ln>
            <a:noFill/>
          </a:ln>
        </p:spPr>
      </p:pic>
      <p:pic>
        <p:nvPicPr>
          <p:cNvPr id="256" name="Shape 381"/>
          <p:cNvPicPr/>
          <p:nvPr/>
        </p:nvPicPr>
        <p:blipFill>
          <a:blip r:embed="rId5"/>
          <a:stretch/>
        </p:blipFill>
        <p:spPr>
          <a:xfrm>
            <a:off x="5084640" y="4941000"/>
            <a:ext cx="2335320" cy="1557000"/>
          </a:xfrm>
          <a:prstGeom prst="rect">
            <a:avLst/>
          </a:prstGeom>
          <a:ln>
            <a:noFill/>
          </a:ln>
        </p:spPr>
      </p:pic>
      <p:sp>
        <p:nvSpPr>
          <p:cNvPr id="257" name="CustomShape 3"/>
          <p:cNvSpPr/>
          <p:nvPr/>
        </p:nvSpPr>
        <p:spPr>
          <a:xfrm>
            <a:off x="5148000" y="1480320"/>
            <a:ext cx="3024000" cy="5842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6076B4"/>
              </a:buClr>
              <a:buSzPct val="130000"/>
              <a:buFont typeface="Arial"/>
              <a:buChar char="•"/>
            </a:pPr>
            <a:r>
              <a:rPr lang="pt-BR" sz="1400" strike="noStrike" spc="-1">
                <a:solidFill>
                  <a:srgbClr val="000000"/>
                </a:solidFill>
                <a:uFill>
                  <a:solidFill>
                    <a:srgbClr val="FFFFFF"/>
                  </a:solidFill>
                </a:uFill>
                <a:latin typeface="Cabin"/>
                <a:ea typeface="Cabin"/>
              </a:rPr>
              <a:t>Crescer Sorrindo - Uerj</a:t>
            </a:r>
            <a:endParaRPr/>
          </a:p>
          <a:p>
            <a:pPr>
              <a:lnSpc>
                <a:spcPct val="100000"/>
              </a:lnSpc>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em diversos projetos:</a:t>
            </a:r>
            <a:r>
              <a:rPr lang="pt-BR" sz="1600" strike="noStrike" spc="-1">
                <a:solidFill>
                  <a:srgbClr val="1F54A6"/>
                </a:solidFill>
                <a:uFill>
                  <a:solidFill>
                    <a:srgbClr val="FFFFFF"/>
                  </a:solidFill>
                </a:uFill>
                <a:latin typeface="Cabin"/>
                <a:ea typeface="Cabin"/>
              </a:rPr>
              <a:t>
</a:t>
            </a:r>
            <a:endParaRPr/>
          </a:p>
        </p:txBody>
      </p:sp>
      <p:sp>
        <p:nvSpPr>
          <p:cNvPr id="259" name="TextShape 2"/>
          <p:cNvSpPr txBox="1"/>
          <p:nvPr/>
        </p:nvSpPr>
        <p:spPr>
          <a:xfrm>
            <a:off x="1435680" y="1268640"/>
            <a:ext cx="7497720" cy="497916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Impactos da Violência na Escola - EAD/Ensp/Fiocruz - Ed. Fiocruz - Prêmio Jabuti 2011</a:t>
            </a:r>
            <a:endParaRPr/>
          </a:p>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Políticas e Sistema de Saúde no Brasil - Cebes/Ed. Fiocruz</a:t>
            </a:r>
            <a:endParaRPr/>
          </a:p>
          <a:p>
            <a:pPr marL="365760" indent="-126720">
              <a:lnSpc>
                <a:spcPct val="100000"/>
              </a:lnSpc>
            </a:pPr>
            <a:endParaRPr/>
          </a:p>
        </p:txBody>
      </p:sp>
      <p:pic>
        <p:nvPicPr>
          <p:cNvPr id="260" name="Shape 389"/>
          <p:cNvPicPr/>
          <p:nvPr/>
        </p:nvPicPr>
        <p:blipFill>
          <a:blip r:embed="rId2"/>
          <a:stretch/>
        </p:blipFill>
        <p:spPr>
          <a:xfrm>
            <a:off x="4139640" y="2381760"/>
            <a:ext cx="5087160" cy="3816000"/>
          </a:xfrm>
          <a:prstGeom prst="rect">
            <a:avLst/>
          </a:prstGeom>
          <a:ln>
            <a:noFill/>
          </a:ln>
        </p:spPr>
      </p:pic>
      <p:pic>
        <p:nvPicPr>
          <p:cNvPr id="261" name="Shape 390"/>
          <p:cNvPicPr/>
          <p:nvPr/>
        </p:nvPicPr>
        <p:blipFill>
          <a:blip r:embed="rId3"/>
          <a:stretch/>
        </p:blipFill>
        <p:spPr>
          <a:xfrm>
            <a:off x="1728000" y="2205000"/>
            <a:ext cx="2915640" cy="402588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15. Design  Gráfico – alguns projetos de identidade visual, livros e materiais pedagógicos em diversos projetos:</a:t>
            </a:r>
            <a:r>
              <a:rPr lang="pt-BR" sz="1600" strike="noStrike" spc="-1">
                <a:solidFill>
                  <a:srgbClr val="1F54A6"/>
                </a:solidFill>
                <a:uFill>
                  <a:solidFill>
                    <a:srgbClr val="FFFFFF"/>
                  </a:solidFill>
                </a:uFill>
                <a:latin typeface="Cabin"/>
                <a:ea typeface="Cabin"/>
              </a:rPr>
              <a:t>
</a:t>
            </a:r>
            <a:endParaRPr/>
          </a:p>
        </p:txBody>
      </p:sp>
      <p:sp>
        <p:nvSpPr>
          <p:cNvPr id="263" name="TextShape 2"/>
          <p:cNvSpPr txBox="1"/>
          <p:nvPr/>
        </p:nvSpPr>
        <p:spPr>
          <a:xfrm>
            <a:off x="1435680" y="1447920"/>
            <a:ext cx="7497720" cy="4800240"/>
          </a:xfrm>
          <a:prstGeom prst="rect">
            <a:avLst/>
          </a:prstGeom>
          <a:noFill/>
          <a:ln>
            <a:noFill/>
          </a:ln>
        </p:spPr>
        <p:txBody>
          <a:bodyPr/>
          <a:lstStyle/>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Centro Latino-Americano de Estudos de Violência e Saúde Jorge Careli</a:t>
            </a:r>
            <a:endParaRPr/>
          </a:p>
          <a:p>
            <a:pPr marL="365760" indent="-126720">
              <a:lnSpc>
                <a:spcPct val="100000"/>
              </a:lnSpc>
            </a:pPr>
            <a:endParaRPr/>
          </a:p>
        </p:txBody>
      </p:sp>
      <p:pic>
        <p:nvPicPr>
          <p:cNvPr id="264" name="Shape 397"/>
          <p:cNvPicPr/>
          <p:nvPr/>
        </p:nvPicPr>
        <p:blipFill>
          <a:blip r:embed="rId2"/>
          <a:stretch/>
        </p:blipFill>
        <p:spPr>
          <a:xfrm>
            <a:off x="5003280" y="3699000"/>
            <a:ext cx="4318200" cy="2880000"/>
          </a:xfrm>
          <a:prstGeom prst="rect">
            <a:avLst/>
          </a:prstGeom>
          <a:ln>
            <a:noFill/>
          </a:ln>
        </p:spPr>
      </p:pic>
      <p:pic>
        <p:nvPicPr>
          <p:cNvPr id="265" name="Shape 398"/>
          <p:cNvPicPr/>
          <p:nvPr/>
        </p:nvPicPr>
        <p:blipFill>
          <a:blip r:embed="rId3"/>
          <a:stretch/>
        </p:blipFill>
        <p:spPr>
          <a:xfrm>
            <a:off x="5724000" y="1846080"/>
            <a:ext cx="2697120" cy="1798560"/>
          </a:xfrm>
          <a:prstGeom prst="rect">
            <a:avLst/>
          </a:prstGeom>
          <a:ln>
            <a:noFill/>
          </a:ln>
        </p:spPr>
      </p:pic>
      <p:pic>
        <p:nvPicPr>
          <p:cNvPr id="266" name="Shape 399"/>
          <p:cNvPicPr/>
          <p:nvPr/>
        </p:nvPicPr>
        <p:blipFill>
          <a:blip r:embed="rId4"/>
          <a:stretch/>
        </p:blipFill>
        <p:spPr>
          <a:xfrm>
            <a:off x="1979640" y="4437000"/>
            <a:ext cx="3023280" cy="2016000"/>
          </a:xfrm>
          <a:prstGeom prst="rect">
            <a:avLst/>
          </a:prstGeom>
          <a:ln>
            <a:noFill/>
          </a:ln>
        </p:spPr>
      </p:pic>
      <p:pic>
        <p:nvPicPr>
          <p:cNvPr id="267" name="Shape 400"/>
          <p:cNvPicPr/>
          <p:nvPr/>
        </p:nvPicPr>
        <p:blipFill>
          <a:blip r:embed="rId5"/>
          <a:stretch/>
        </p:blipFill>
        <p:spPr>
          <a:xfrm>
            <a:off x="1187640" y="1846080"/>
            <a:ext cx="4318200" cy="288000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1435680" y="3861000"/>
            <a:ext cx="7497720" cy="2387160"/>
          </a:xfrm>
          <a:prstGeom prst="rect">
            <a:avLst/>
          </a:prstGeom>
          <a:noFill/>
          <a:ln>
            <a:noFill/>
          </a:ln>
        </p:spPr>
        <p:txBody>
          <a:bodyPr/>
          <a:lstStyle/>
          <a:p>
            <a:pPr marL="82440" indent="-5760">
              <a:lnSpc>
                <a:spcPct val="100000"/>
              </a:lnSpc>
            </a:pPr>
            <a:r>
              <a:rPr lang="pt-BR" sz="1800" strike="noStrike" spc="-1">
                <a:solidFill>
                  <a:srgbClr val="000000"/>
                </a:solidFill>
                <a:uFill>
                  <a:solidFill>
                    <a:srgbClr val="FFFFFF"/>
                  </a:solidFill>
                </a:uFill>
                <a:latin typeface="Cabin"/>
                <a:ea typeface="Cabin"/>
              </a:rPr>
              <a:t>O portfólio da empresa está acessível no site: www.cenatropical.com.br</a:t>
            </a:r>
            <a:endParaRPr/>
          </a:p>
          <a:p>
            <a:pPr marL="365760" indent="-126720">
              <a:lnSpc>
                <a:spcPct val="100000"/>
              </a:lnSpc>
            </a:pPr>
            <a:endParaRPr/>
          </a:p>
        </p:txBody>
      </p:sp>
      <p:pic>
        <p:nvPicPr>
          <p:cNvPr id="269" name="Shape 406"/>
          <p:cNvPicPr/>
          <p:nvPr/>
        </p:nvPicPr>
        <p:blipFill>
          <a:blip r:embed="rId2"/>
          <a:stretch/>
        </p:blipFill>
        <p:spPr>
          <a:xfrm>
            <a:off x="3276000" y="1556640"/>
            <a:ext cx="3312000" cy="220932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Shape 114"/>
          <p:cNvPicPr/>
          <p:nvPr/>
        </p:nvPicPr>
        <p:blipFill>
          <a:blip r:embed="rId2"/>
          <a:stretch/>
        </p:blipFill>
        <p:spPr>
          <a:xfrm>
            <a:off x="2411640" y="908640"/>
            <a:ext cx="5436360" cy="4868280"/>
          </a:xfrm>
          <a:prstGeom prst="rect">
            <a:avLst/>
          </a:prstGeom>
          <a:ln>
            <a:noFill/>
          </a:ln>
        </p:spPr>
      </p:pic>
      <p:sp>
        <p:nvSpPr>
          <p:cNvPr id="98" name="CustomShape 1"/>
          <p:cNvSpPr/>
          <p:nvPr/>
        </p:nvSpPr>
        <p:spPr>
          <a:xfrm>
            <a:off x="2411640" y="332640"/>
            <a:ext cx="5472360" cy="3074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strike="noStrike" spc="-1">
                <a:solidFill>
                  <a:srgbClr val="000000"/>
                </a:solidFill>
                <a:uFill>
                  <a:solidFill>
                    <a:srgbClr val="FFFFFF"/>
                  </a:solidFill>
                </a:uFill>
                <a:latin typeface="Cabin"/>
                <a:ea typeface="Cabin"/>
              </a:rPr>
              <a:t>Folheto original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Shape 120"/>
          <p:cNvPicPr/>
          <p:nvPr/>
        </p:nvPicPr>
        <p:blipFill>
          <a:blip r:embed="rId2"/>
          <a:stretch/>
        </p:blipFill>
        <p:spPr>
          <a:xfrm>
            <a:off x="1475640" y="476640"/>
            <a:ext cx="914040" cy="618480"/>
          </a:xfrm>
          <a:prstGeom prst="rect">
            <a:avLst/>
          </a:prstGeom>
          <a:ln>
            <a:noFill/>
          </a:ln>
        </p:spPr>
      </p:pic>
      <p:pic>
        <p:nvPicPr>
          <p:cNvPr id="100" name="Shape 121"/>
          <p:cNvPicPr/>
          <p:nvPr/>
        </p:nvPicPr>
        <p:blipFill>
          <a:blip r:embed="rId3"/>
          <a:stretch/>
        </p:blipFill>
        <p:spPr>
          <a:xfrm>
            <a:off x="1475640" y="1268640"/>
            <a:ext cx="914040" cy="621360"/>
          </a:xfrm>
          <a:prstGeom prst="rect">
            <a:avLst/>
          </a:prstGeom>
          <a:ln>
            <a:noFill/>
          </a:ln>
        </p:spPr>
      </p:pic>
      <p:pic>
        <p:nvPicPr>
          <p:cNvPr id="101" name="Shape 122"/>
          <p:cNvPicPr/>
          <p:nvPr/>
        </p:nvPicPr>
        <p:blipFill>
          <a:blip r:embed="rId4"/>
          <a:stretch/>
        </p:blipFill>
        <p:spPr>
          <a:xfrm>
            <a:off x="1475640" y="2133000"/>
            <a:ext cx="914040" cy="609120"/>
          </a:xfrm>
          <a:prstGeom prst="rect">
            <a:avLst/>
          </a:prstGeom>
          <a:ln>
            <a:noFill/>
          </a:ln>
        </p:spPr>
      </p:pic>
      <p:pic>
        <p:nvPicPr>
          <p:cNvPr id="102" name="Shape 123"/>
          <p:cNvPicPr/>
          <p:nvPr/>
        </p:nvPicPr>
        <p:blipFill>
          <a:blip r:embed="rId5"/>
          <a:stretch/>
        </p:blipFill>
        <p:spPr>
          <a:xfrm>
            <a:off x="1474920" y="2997000"/>
            <a:ext cx="914040" cy="618480"/>
          </a:xfrm>
          <a:prstGeom prst="rect">
            <a:avLst/>
          </a:prstGeom>
          <a:ln>
            <a:noFill/>
          </a:ln>
        </p:spPr>
      </p:pic>
      <p:pic>
        <p:nvPicPr>
          <p:cNvPr id="103" name="Shape 124"/>
          <p:cNvPicPr/>
          <p:nvPr/>
        </p:nvPicPr>
        <p:blipFill>
          <a:blip r:embed="rId6"/>
          <a:stretch/>
        </p:blipFill>
        <p:spPr>
          <a:xfrm>
            <a:off x="1474920" y="3861000"/>
            <a:ext cx="914040" cy="621360"/>
          </a:xfrm>
          <a:prstGeom prst="rect">
            <a:avLst/>
          </a:prstGeom>
          <a:ln>
            <a:noFill/>
          </a:ln>
        </p:spPr>
      </p:pic>
      <p:pic>
        <p:nvPicPr>
          <p:cNvPr id="104" name="Shape 125"/>
          <p:cNvPicPr/>
          <p:nvPr/>
        </p:nvPicPr>
        <p:blipFill>
          <a:blip r:embed="rId7"/>
          <a:stretch/>
        </p:blipFill>
        <p:spPr>
          <a:xfrm>
            <a:off x="1474920" y="4725000"/>
            <a:ext cx="914040" cy="615240"/>
          </a:xfrm>
          <a:prstGeom prst="rect">
            <a:avLst/>
          </a:prstGeom>
          <a:ln>
            <a:noFill/>
          </a:ln>
        </p:spPr>
      </p:pic>
      <p:pic>
        <p:nvPicPr>
          <p:cNvPr id="105" name="Shape 126"/>
          <p:cNvPicPr/>
          <p:nvPr/>
        </p:nvPicPr>
        <p:blipFill>
          <a:blip r:embed="rId8"/>
          <a:stretch/>
        </p:blipFill>
        <p:spPr>
          <a:xfrm>
            <a:off x="1456560" y="5589360"/>
            <a:ext cx="914040" cy="615240"/>
          </a:xfrm>
          <a:prstGeom prst="rect">
            <a:avLst/>
          </a:prstGeom>
          <a:ln>
            <a:noFill/>
          </a:ln>
        </p:spPr>
      </p:pic>
      <p:sp>
        <p:nvSpPr>
          <p:cNvPr id="106" name="CustomShape 1"/>
          <p:cNvSpPr/>
          <p:nvPr/>
        </p:nvSpPr>
        <p:spPr>
          <a:xfrm>
            <a:off x="3060000" y="1268640"/>
            <a:ext cx="4824000" cy="418536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b="1" strike="noStrike" spc="-1">
                <a:solidFill>
                  <a:srgbClr val="000000"/>
                </a:solidFill>
                <a:uFill>
                  <a:solidFill>
                    <a:srgbClr val="FFFFFF"/>
                  </a:solidFill>
                </a:uFill>
                <a:latin typeface="Cabin"/>
                <a:ea typeface="Cabin"/>
              </a:rPr>
              <a:t>Links:</a:t>
            </a:r>
            <a:endParaRPr/>
          </a:p>
          <a:p>
            <a:pPr>
              <a:lnSpc>
                <a:spcPct val="100000"/>
              </a:lnSpc>
            </a:pPr>
            <a:endParaRPr/>
          </a:p>
          <a:p>
            <a:pPr>
              <a:lnSpc>
                <a:spcPct val="200000"/>
              </a:lnSpc>
            </a:pPr>
            <a:r>
              <a:rPr lang="pt-BR" sz="1400" strike="noStrike" spc="-1">
                <a:solidFill>
                  <a:srgbClr val="000000"/>
                </a:solidFill>
                <a:uFill>
                  <a:solidFill>
                    <a:srgbClr val="FFFFFF"/>
                  </a:solidFill>
                </a:uFill>
                <a:latin typeface="Cabin"/>
                <a:ea typeface="Cabin"/>
              </a:rPr>
              <a:t>Roda da Saúde I  - </a:t>
            </a:r>
            <a:endParaRPr/>
          </a:p>
          <a:p>
            <a:pPr>
              <a:lnSpc>
                <a:spcPct val="200000"/>
              </a:lnSpc>
            </a:pPr>
            <a:r>
              <a:rPr lang="pt-BR" sz="1400" strike="noStrike" spc="-1">
                <a:solidFill>
                  <a:srgbClr val="000000"/>
                </a:solidFill>
                <a:uFill>
                  <a:solidFill>
                    <a:srgbClr val="FFFFFF"/>
                  </a:solidFill>
                </a:uFill>
                <a:latin typeface="Cabin"/>
                <a:ea typeface="Cabin"/>
              </a:rPr>
              <a:t>Roda da Saúde II - </a:t>
            </a:r>
            <a:endParaRPr/>
          </a:p>
          <a:p>
            <a:pPr>
              <a:lnSpc>
                <a:spcPct val="200000"/>
              </a:lnSpc>
            </a:pPr>
            <a:r>
              <a:rPr lang="pt-BR" sz="1400" strike="noStrike" spc="-1">
                <a:solidFill>
                  <a:srgbClr val="000000"/>
                </a:solidFill>
                <a:uFill>
                  <a:solidFill>
                    <a:srgbClr val="FFFFFF"/>
                  </a:solidFill>
                </a:uFill>
                <a:latin typeface="Cabin"/>
                <a:ea typeface="Cabin"/>
              </a:rPr>
              <a:t>Roda da Saúde III - </a:t>
            </a:r>
            <a:endParaRPr/>
          </a:p>
          <a:p>
            <a:pPr>
              <a:lnSpc>
                <a:spcPct val="200000"/>
              </a:lnSpc>
            </a:pPr>
            <a:r>
              <a:rPr lang="pt-BR" sz="1400" strike="noStrike" spc="-1">
                <a:solidFill>
                  <a:srgbClr val="000000"/>
                </a:solidFill>
                <a:uFill>
                  <a:solidFill>
                    <a:srgbClr val="FFFFFF"/>
                  </a:solidFill>
                </a:uFill>
                <a:latin typeface="Cabin"/>
                <a:ea typeface="Cabin"/>
              </a:rPr>
              <a:t>Roda da Saúde IV - </a:t>
            </a:r>
            <a:endParaRPr/>
          </a:p>
          <a:p>
            <a:pPr>
              <a:lnSpc>
                <a:spcPct val="200000"/>
              </a:lnSpc>
            </a:pPr>
            <a:r>
              <a:rPr lang="pt-BR" sz="1400" strike="noStrike" spc="-1">
                <a:solidFill>
                  <a:srgbClr val="000000"/>
                </a:solidFill>
                <a:uFill>
                  <a:solidFill>
                    <a:srgbClr val="FFFFFF"/>
                  </a:solidFill>
                </a:uFill>
                <a:latin typeface="Cabin"/>
                <a:ea typeface="Cabin"/>
              </a:rPr>
              <a:t>Raimundo Internado - </a:t>
            </a:r>
            <a:endParaRPr/>
          </a:p>
          <a:p>
            <a:pPr>
              <a:lnSpc>
                <a:spcPct val="200000"/>
              </a:lnSpc>
            </a:pPr>
            <a:r>
              <a:rPr lang="pt-BR" sz="1400" strike="noStrike" spc="-1">
                <a:solidFill>
                  <a:srgbClr val="000000"/>
                </a:solidFill>
                <a:uFill>
                  <a:solidFill>
                    <a:srgbClr val="FFFFFF"/>
                  </a:solidFill>
                </a:uFill>
                <a:latin typeface="Cabin"/>
                <a:ea typeface="Cabin"/>
              </a:rPr>
              <a:t>Direitos do Paciente - </a:t>
            </a:r>
            <a:endParaRPr/>
          </a:p>
          <a:p>
            <a:pPr>
              <a:lnSpc>
                <a:spcPct val="200000"/>
              </a:lnSpc>
            </a:pPr>
            <a:r>
              <a:rPr lang="pt-BR" sz="1400" strike="noStrike" spc="-1">
                <a:solidFill>
                  <a:srgbClr val="000000"/>
                </a:solidFill>
                <a:uFill>
                  <a:solidFill>
                    <a:srgbClr val="FFFFFF"/>
                  </a:solidFill>
                </a:uFill>
                <a:latin typeface="Cabin"/>
                <a:ea typeface="Cabin"/>
              </a:rPr>
              <a:t>Cozinha Experimental e Ervas - </a:t>
            </a:r>
            <a:endParaRPr/>
          </a:p>
          <a:p>
            <a:pPr>
              <a:lnSpc>
                <a:spcPct val="200000"/>
              </a:lnSpc>
            </a:pPr>
            <a:r>
              <a:rPr lang="pt-BR" sz="1400" strike="noStrike" spc="-1">
                <a:solidFill>
                  <a:srgbClr val="000000"/>
                </a:solidFill>
                <a:uFill>
                  <a:solidFill>
                    <a:srgbClr val="FFFFFF"/>
                  </a:solidFill>
                </a:uFill>
                <a:latin typeface="Cabin"/>
                <a:ea typeface="Cabin"/>
              </a:rPr>
              <a:t>Saúde Comunitária -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2.  Vídeo de Treinamento para aplicadores de avaliação diagnóstica de níveis e conteúdos de alfabetismo adulto. PUC/ Rio - 1996 - MEC - SAEB</a:t>
            </a:r>
            <a:r>
              <a:rPr lang="pt-BR" sz="1600" strike="noStrike" spc="-1">
                <a:solidFill>
                  <a:srgbClr val="1F54A6"/>
                </a:solidFill>
                <a:uFill>
                  <a:solidFill>
                    <a:srgbClr val="FFFFFF"/>
                  </a:solidFill>
                </a:uFill>
                <a:latin typeface="Cabin"/>
                <a:ea typeface="Cabin"/>
              </a:rPr>
              <a:t>
</a:t>
            </a:r>
            <a:endParaRPr/>
          </a:p>
        </p:txBody>
      </p:sp>
      <p:sp>
        <p:nvSpPr>
          <p:cNvPr id="108" name="TextShape 2"/>
          <p:cNvSpPr txBox="1"/>
          <p:nvPr/>
        </p:nvSpPr>
        <p:spPr>
          <a:xfrm>
            <a:off x="1435680" y="1447920"/>
            <a:ext cx="7497720" cy="3853080"/>
          </a:xfrm>
          <a:prstGeom prst="rect">
            <a:avLst/>
          </a:prstGeom>
          <a:noFill/>
          <a:ln>
            <a:noFill/>
          </a:ln>
        </p:spPr>
        <p:txBody>
          <a:bodyPr/>
          <a:lstStyle/>
          <a:p>
            <a:pPr marL="82440" indent="-5760">
              <a:lnSpc>
                <a:spcPct val="100000"/>
              </a:lnSpc>
            </a:pPr>
            <a:r>
              <a:rPr lang="pt-BR" sz="1400" b="1" strike="noStrike" spc="-1">
                <a:solidFill>
                  <a:srgbClr val="000000"/>
                </a:solidFill>
                <a:uFill>
                  <a:solidFill>
                    <a:srgbClr val="FFFFFF"/>
                  </a:solidFill>
                </a:uFill>
                <a:latin typeface="Cabin"/>
                <a:ea typeface="Cabin"/>
              </a:rPr>
              <a:t>Contexto:</a:t>
            </a:r>
            <a:r>
              <a:rPr lang="pt-BR" sz="1400" strike="noStrike" spc="-1">
                <a:solidFill>
                  <a:srgbClr val="000000"/>
                </a:solidFill>
                <a:uFill>
                  <a:solidFill>
                    <a:srgbClr val="FFFFFF"/>
                  </a:solidFill>
                </a:uFill>
                <a:latin typeface="Cabin"/>
                <a:ea typeface="Cabin"/>
              </a:rPr>
              <a:t> Em 1996 o trabalho de alfabetização no Brasil sofreu uma grande mudança com a introdução do conceito de Alfabetismo. Por ele entendia-se que não há analfabetos, que sempre alguém sabe alguma coisa, sabe ler ou distinguir alguma coisa. Com isto foi feito um  trabalho de avaliação dos níveis de alfabetismo para ser aplicado em todo o Brasil . Projeto realizado pelo MEC - Saeb e duas universidades, a PUC do Rio e a USP de São Paulo.  O  curso de Educação da PUC do Rio procurou a Cena Tropical para que fosse feito um vídeo que  encabeçasse o enorme material de avaliação e ao mesmo tempo permitisse uma rápida compreensão de como usar aquilo tudo. E assim foi preparado o vídeo “Treinamento para aplicadores de avaliação diagnóstica de níveis e conteúdos de alfabetismo adulto”. Através de pesquisa e longa interação com a equipe do projeto chegamos ao roteiro do vídeo. Utilizando atores, seu sucesso como facilitador das aplicações do diagnóstico foi total, com retorno positivo de diversos locais do Brasil.</a:t>
            </a:r>
            <a:endParaRPr/>
          </a:p>
          <a:p>
            <a:pPr marL="82440" indent="-5760">
              <a:lnSpc>
                <a:spcPct val="100000"/>
              </a:lnSpc>
            </a:pPr>
            <a:r>
              <a:rPr lang="pt-BR" sz="1400" strike="noStrike" spc="-1">
                <a:solidFill>
                  <a:srgbClr val="000000"/>
                </a:solidFill>
                <a:uFill>
                  <a:solidFill>
                    <a:srgbClr val="FFFFFF"/>
                  </a:solidFill>
                </a:uFill>
                <a:latin typeface="Cabin"/>
                <a:ea typeface="Cabin"/>
              </a:rPr>
              <a:t> </a:t>
            </a:r>
            <a:endParaRPr/>
          </a:p>
          <a:p>
            <a:pPr marL="82440" indent="-5760">
              <a:lnSpc>
                <a:spcPct val="100000"/>
              </a:lnSpc>
            </a:pPr>
            <a:r>
              <a:rPr lang="pt-BR" sz="1400" b="1" strike="noStrike" spc="-1">
                <a:solidFill>
                  <a:srgbClr val="000000"/>
                </a:solidFill>
                <a:uFill>
                  <a:solidFill>
                    <a:srgbClr val="FFFFFF"/>
                  </a:solidFill>
                </a:uFill>
                <a:latin typeface="Cabin"/>
                <a:ea typeface="Cabin"/>
              </a:rPr>
              <a:t>Produtos:  </a:t>
            </a:r>
            <a:endParaRPr/>
          </a:p>
          <a:p>
            <a:pPr marL="365760" indent="-289080">
              <a:lnSpc>
                <a:spcPct val="100000"/>
              </a:lnSpc>
              <a:buClr>
                <a:srgbClr val="6076B4"/>
              </a:buClr>
              <a:buSzPct val="80000"/>
              <a:buFont typeface="Noto Symbol"/>
              <a:buChar char="●"/>
            </a:pPr>
            <a:r>
              <a:rPr lang="pt-BR" sz="1400" strike="noStrike" spc="-1">
                <a:solidFill>
                  <a:srgbClr val="000000"/>
                </a:solidFill>
                <a:uFill>
                  <a:solidFill>
                    <a:srgbClr val="FFFFFF"/>
                  </a:solidFill>
                </a:uFill>
                <a:latin typeface="Cabin"/>
                <a:ea typeface="Cabin"/>
              </a:rPr>
              <a:t>Vídeo de Treinamento para aplicadores de avaliação diagnóstica de níveis e conteúdos de alfabetismo adulto.  Ficção, apresentação e depoimento. 44 min.</a:t>
            </a:r>
            <a:endParaRPr/>
          </a:p>
          <a:p>
            <a:pPr marL="365760" indent="-218160">
              <a:lnSpc>
                <a:spcPct val="100000"/>
              </a:lnSpc>
            </a:pPr>
            <a:endParaRPr/>
          </a:p>
          <a:p>
            <a:pPr marL="365760" indent="-218160">
              <a:lnSpc>
                <a:spcPct val="100000"/>
              </a:lnSpc>
            </a:pPr>
            <a:endParaRPr/>
          </a:p>
        </p:txBody>
      </p:sp>
      <p:pic>
        <p:nvPicPr>
          <p:cNvPr id="109" name="Shape 134"/>
          <p:cNvPicPr/>
          <p:nvPr/>
        </p:nvPicPr>
        <p:blipFill>
          <a:blip r:embed="rId2"/>
          <a:stretch/>
        </p:blipFill>
        <p:spPr>
          <a:xfrm>
            <a:off x="6516360" y="5013000"/>
            <a:ext cx="1800000" cy="1223640"/>
          </a:xfrm>
          <a:prstGeom prst="rect">
            <a:avLst/>
          </a:prstGeom>
          <a:ln>
            <a:noFill/>
          </a:ln>
        </p:spPr>
      </p:pic>
      <p:sp>
        <p:nvSpPr>
          <p:cNvPr id="110" name="CustomShape 3"/>
          <p:cNvSpPr/>
          <p:nvPr/>
        </p:nvSpPr>
        <p:spPr>
          <a:xfrm>
            <a:off x="1763640" y="5517360"/>
            <a:ext cx="4536000" cy="5842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strike="noStrike" spc="-1">
                <a:solidFill>
                  <a:srgbClr val="000000"/>
                </a:solidFill>
                <a:uFill>
                  <a:solidFill>
                    <a:srgbClr val="FFFFFF"/>
                  </a:solidFill>
                </a:uFill>
                <a:latin typeface="Cabin"/>
                <a:ea typeface="Cabin"/>
              </a:rPr>
              <a:t>Links para assitir: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1435680" y="274680"/>
            <a:ext cx="7497720" cy="1142640"/>
          </a:xfrm>
          <a:prstGeom prst="rect">
            <a:avLst/>
          </a:prstGeom>
          <a:noFill/>
          <a:ln>
            <a:noFill/>
          </a:ln>
        </p:spPr>
        <p:txBody>
          <a:bodyPr anchor="ctr"/>
          <a:lstStyle/>
          <a:p>
            <a:pPr>
              <a:lnSpc>
                <a:spcPct val="100000"/>
              </a:lnSpc>
            </a:pPr>
            <a:r>
              <a:rPr lang="pt-BR" sz="1800" b="1" strike="noStrike" spc="-1">
                <a:solidFill>
                  <a:srgbClr val="1F54A6"/>
                </a:solidFill>
                <a:uFill>
                  <a:solidFill>
                    <a:srgbClr val="FFFFFF"/>
                  </a:solidFill>
                </a:uFill>
                <a:latin typeface="Cabin"/>
                <a:ea typeface="Cabin"/>
              </a:rPr>
              <a:t>3. Sáude na Escola - Cesgranrio/MEC/MS - 8 vídeos  - 1998-2000</a:t>
            </a:r>
            <a:r>
              <a:rPr lang="pt-BR" sz="4300" strike="noStrike" spc="-1">
                <a:solidFill>
                  <a:srgbClr val="1F54A6"/>
                </a:solidFill>
                <a:uFill>
                  <a:solidFill>
                    <a:srgbClr val="FFFFFF"/>
                  </a:solidFill>
                </a:uFill>
                <a:latin typeface="Cabin"/>
                <a:ea typeface="Cabin"/>
              </a:rPr>
              <a:t>
</a:t>
            </a:r>
            <a:endParaRPr/>
          </a:p>
        </p:txBody>
      </p:sp>
      <p:sp>
        <p:nvSpPr>
          <p:cNvPr id="112" name="TextShape 2"/>
          <p:cNvSpPr txBox="1"/>
          <p:nvPr/>
        </p:nvSpPr>
        <p:spPr>
          <a:xfrm>
            <a:off x="1435680" y="1196640"/>
            <a:ext cx="7497720" cy="3960000"/>
          </a:xfrm>
          <a:prstGeom prst="rect">
            <a:avLst/>
          </a:prstGeom>
          <a:noFill/>
          <a:ln>
            <a:noFill/>
          </a:ln>
        </p:spPr>
        <p:txBody>
          <a:bodyPr/>
          <a:lstStyle/>
          <a:p>
            <a:pPr marL="82440" indent="-5760">
              <a:lnSpc>
                <a:spcPct val="80000"/>
              </a:lnSpc>
            </a:pPr>
            <a:r>
              <a:rPr lang="pt-BR" sz="1400" b="1" strike="noStrike" spc="-1">
                <a:solidFill>
                  <a:srgbClr val="000000"/>
                </a:solidFill>
                <a:uFill>
                  <a:solidFill>
                    <a:srgbClr val="FFFFFF"/>
                  </a:solidFill>
                </a:uFill>
                <a:latin typeface="Cabin"/>
                <a:ea typeface="Cabin"/>
              </a:rPr>
              <a:t>Contexto: </a:t>
            </a:r>
            <a:r>
              <a:rPr lang="pt-BR" sz="1400" strike="noStrike" spc="-1">
                <a:solidFill>
                  <a:srgbClr val="000000"/>
                </a:solidFill>
                <a:uFill>
                  <a:solidFill>
                    <a:srgbClr val="FFFFFF"/>
                  </a:solidFill>
                </a:uFill>
                <a:latin typeface="Cabin"/>
                <a:ea typeface="Cabin"/>
              </a:rPr>
              <a:t>O  Programa Saúde na Escola foi formado entre o Ministério da Educação e o Ministério da Saúde. Além de ações de saúde nas escolas brasileiras havia o projeto da criação de vídeos com temas de saúde voltados para escola. No Rio de Janeiro a Fundação Cesgranrio se encarregou da avaliação  do projeto e de produzir vídeos . A Cena Tropical foi chamada pela Fundação Cesgranrio para elaborar e realizar  alguns destes vídeos. Para dar conta da diversidade de assuntos e de públicos, pois eram voltados para diferentes idades, a Cena Tropical utilizou diversas formas de linguagem como documentário, ficção, docudrama, fantasia. Foram oito vídeos produzidos ao longo de três anos.</a:t>
            </a:r>
            <a:endParaRPr/>
          </a:p>
          <a:p>
            <a:pPr marL="82440" indent="-5760">
              <a:lnSpc>
                <a:spcPct val="80000"/>
              </a:lnSpc>
            </a:pPr>
            <a:r>
              <a:rPr lang="pt-BR" sz="1400" strike="noStrike" spc="-1">
                <a:solidFill>
                  <a:srgbClr val="000000"/>
                </a:solidFill>
                <a:uFill>
                  <a:solidFill>
                    <a:srgbClr val="FFFFFF"/>
                  </a:solidFill>
                </a:uFill>
                <a:latin typeface="Cabin"/>
                <a:ea typeface="Cabin"/>
              </a:rPr>
              <a:t> </a:t>
            </a:r>
            <a:endParaRPr/>
          </a:p>
          <a:p>
            <a:pPr marL="82440" indent="-5760">
              <a:lnSpc>
                <a:spcPct val="80000"/>
              </a:lnSpc>
            </a:pPr>
            <a:r>
              <a:rPr lang="pt-BR" sz="1400" b="1" strike="noStrike" spc="-1">
                <a:solidFill>
                  <a:srgbClr val="000000"/>
                </a:solidFill>
                <a:uFill>
                  <a:solidFill>
                    <a:srgbClr val="FFFFFF"/>
                  </a:solidFill>
                </a:uFill>
                <a:latin typeface="Cabin"/>
                <a:ea typeface="Cabin"/>
              </a:rPr>
              <a:t>Produtos:</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Lixo - Saúde e Meio Ambiente - ficção, 19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Poluição do ar e da Água - Saúde e Meio Ambiente II - ficção, 21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Carla se cuida - Autocuidado juvenil - ficção, 16 min. </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Gravidez na Adolescência - docudrama,19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Cuidados com a água - ficção, 26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O mundo de Anita  - imaginário infantil, ficção, 18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Adolescência de Beto -  para professores e público adolescente - ficção, 20 min</a:t>
            </a:r>
            <a:endParaRPr/>
          </a:p>
          <a:p>
            <a:pPr marL="365760" indent="-289080">
              <a:lnSpc>
                <a:spcPct val="80000"/>
              </a:lnSpc>
              <a:buClr>
                <a:srgbClr val="6076B4"/>
              </a:buClr>
              <a:buSzPct val="79000"/>
              <a:buFont typeface="Noto Symbol"/>
              <a:buChar char="●"/>
            </a:pPr>
            <a:r>
              <a:rPr lang="pt-BR" sz="1400" strike="noStrike" spc="-1">
                <a:solidFill>
                  <a:srgbClr val="000000"/>
                </a:solidFill>
                <a:uFill>
                  <a:solidFill>
                    <a:srgbClr val="FFFFFF"/>
                  </a:solidFill>
                </a:uFill>
                <a:latin typeface="Cabin"/>
                <a:ea typeface="Cabin"/>
              </a:rPr>
              <a:t>Água é Jóia - fantasia/ ficção, 26 min.</a:t>
            </a:r>
            <a:endParaRPr/>
          </a:p>
          <a:p>
            <a:pPr marL="365760" indent="-163080">
              <a:lnSpc>
                <a:spcPct val="8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Shape 146"/>
          <p:cNvPicPr/>
          <p:nvPr/>
        </p:nvPicPr>
        <p:blipFill>
          <a:blip r:embed="rId2"/>
          <a:stretch/>
        </p:blipFill>
        <p:spPr>
          <a:xfrm>
            <a:off x="1331640" y="764640"/>
            <a:ext cx="920880" cy="615240"/>
          </a:xfrm>
          <a:prstGeom prst="rect">
            <a:avLst/>
          </a:prstGeom>
          <a:ln>
            <a:noFill/>
          </a:ln>
        </p:spPr>
      </p:pic>
      <p:pic>
        <p:nvPicPr>
          <p:cNvPr id="114" name="Shape 147"/>
          <p:cNvPicPr/>
          <p:nvPr/>
        </p:nvPicPr>
        <p:blipFill>
          <a:blip r:embed="rId3"/>
          <a:stretch/>
        </p:blipFill>
        <p:spPr>
          <a:xfrm>
            <a:off x="1331640" y="1556640"/>
            <a:ext cx="914040" cy="618480"/>
          </a:xfrm>
          <a:prstGeom prst="rect">
            <a:avLst/>
          </a:prstGeom>
          <a:ln>
            <a:noFill/>
          </a:ln>
        </p:spPr>
      </p:pic>
      <p:pic>
        <p:nvPicPr>
          <p:cNvPr id="115" name="Shape 148"/>
          <p:cNvPicPr/>
          <p:nvPr/>
        </p:nvPicPr>
        <p:blipFill>
          <a:blip r:embed="rId4"/>
          <a:stretch/>
        </p:blipFill>
        <p:spPr>
          <a:xfrm>
            <a:off x="1331640" y="2375280"/>
            <a:ext cx="914040" cy="621360"/>
          </a:xfrm>
          <a:prstGeom prst="rect">
            <a:avLst/>
          </a:prstGeom>
          <a:ln>
            <a:noFill/>
          </a:ln>
        </p:spPr>
      </p:pic>
      <p:pic>
        <p:nvPicPr>
          <p:cNvPr id="116" name="Shape 149"/>
          <p:cNvPicPr/>
          <p:nvPr/>
        </p:nvPicPr>
        <p:blipFill>
          <a:blip r:embed="rId5"/>
          <a:stretch/>
        </p:blipFill>
        <p:spPr>
          <a:xfrm>
            <a:off x="1331640" y="3213000"/>
            <a:ext cx="914040" cy="572760"/>
          </a:xfrm>
          <a:prstGeom prst="rect">
            <a:avLst/>
          </a:prstGeom>
          <a:ln>
            <a:noFill/>
          </a:ln>
        </p:spPr>
      </p:pic>
      <p:pic>
        <p:nvPicPr>
          <p:cNvPr id="117" name="Shape 150"/>
          <p:cNvPicPr/>
          <p:nvPr/>
        </p:nvPicPr>
        <p:blipFill>
          <a:blip r:embed="rId6"/>
          <a:stretch/>
        </p:blipFill>
        <p:spPr>
          <a:xfrm>
            <a:off x="1350000" y="4005000"/>
            <a:ext cx="914040" cy="615240"/>
          </a:xfrm>
          <a:prstGeom prst="rect">
            <a:avLst/>
          </a:prstGeom>
          <a:ln>
            <a:noFill/>
          </a:ln>
        </p:spPr>
      </p:pic>
      <p:pic>
        <p:nvPicPr>
          <p:cNvPr id="118" name="Shape 151"/>
          <p:cNvPicPr/>
          <p:nvPr/>
        </p:nvPicPr>
        <p:blipFill>
          <a:blip r:embed="rId7"/>
          <a:stretch/>
        </p:blipFill>
        <p:spPr>
          <a:xfrm>
            <a:off x="1368000" y="4869000"/>
            <a:ext cx="914040" cy="618480"/>
          </a:xfrm>
          <a:prstGeom prst="rect">
            <a:avLst/>
          </a:prstGeom>
          <a:ln>
            <a:noFill/>
          </a:ln>
        </p:spPr>
      </p:pic>
      <p:pic>
        <p:nvPicPr>
          <p:cNvPr id="119" name="Shape 152"/>
          <p:cNvPicPr/>
          <p:nvPr/>
        </p:nvPicPr>
        <p:blipFill>
          <a:blip r:embed="rId8"/>
          <a:stretch/>
        </p:blipFill>
        <p:spPr>
          <a:xfrm>
            <a:off x="1368000" y="5733360"/>
            <a:ext cx="914040" cy="627480"/>
          </a:xfrm>
          <a:prstGeom prst="rect">
            <a:avLst/>
          </a:prstGeom>
          <a:ln>
            <a:noFill/>
          </a:ln>
        </p:spPr>
      </p:pic>
      <p:sp>
        <p:nvSpPr>
          <p:cNvPr id="120" name="CustomShape 1"/>
          <p:cNvSpPr/>
          <p:nvPr/>
        </p:nvSpPr>
        <p:spPr>
          <a:xfrm>
            <a:off x="2627640" y="1188720"/>
            <a:ext cx="6120360" cy="4401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200000"/>
              </a:lnSpc>
            </a:pPr>
            <a:r>
              <a:rPr lang="pt-BR" sz="1400" b="1" strike="noStrike" spc="-1">
                <a:solidFill>
                  <a:srgbClr val="000000"/>
                </a:solidFill>
                <a:uFill>
                  <a:solidFill>
                    <a:srgbClr val="FFFFFF"/>
                  </a:solidFill>
                </a:uFill>
                <a:latin typeface="Cabin"/>
                <a:ea typeface="Cabin"/>
              </a:rPr>
              <a:t>Links:</a:t>
            </a:r>
            <a:endParaRPr/>
          </a:p>
          <a:p>
            <a:pPr>
              <a:lnSpc>
                <a:spcPct val="200000"/>
              </a:lnSpc>
            </a:pPr>
            <a:r>
              <a:rPr lang="pt-BR" sz="1400" strike="noStrike" spc="-1">
                <a:solidFill>
                  <a:srgbClr val="000000"/>
                </a:solidFill>
                <a:uFill>
                  <a:solidFill>
                    <a:srgbClr val="FFFFFF"/>
                  </a:solidFill>
                </a:uFill>
                <a:latin typeface="Cabin"/>
                <a:ea typeface="Cabin"/>
              </a:rPr>
              <a:t>Lixo - Saúde e Meio Ambiente I - </a:t>
            </a:r>
            <a:endParaRPr/>
          </a:p>
          <a:p>
            <a:pPr>
              <a:lnSpc>
                <a:spcPct val="200000"/>
              </a:lnSpc>
            </a:pPr>
            <a:r>
              <a:rPr lang="pt-BR" sz="1400" strike="noStrike" spc="-1">
                <a:solidFill>
                  <a:srgbClr val="000000"/>
                </a:solidFill>
                <a:uFill>
                  <a:solidFill>
                    <a:srgbClr val="FFFFFF"/>
                  </a:solidFill>
                </a:uFill>
                <a:latin typeface="Cabin"/>
                <a:ea typeface="Cabin"/>
              </a:rPr>
              <a:t>Poluição do ar e da água - Saúde e Meio Ambiente II </a:t>
            </a:r>
            <a:endParaRPr/>
          </a:p>
          <a:p>
            <a:pPr>
              <a:lnSpc>
                <a:spcPct val="200000"/>
              </a:lnSpc>
            </a:pPr>
            <a:r>
              <a:rPr lang="pt-BR" sz="1400" strike="noStrike" spc="-1">
                <a:solidFill>
                  <a:srgbClr val="000000"/>
                </a:solidFill>
                <a:uFill>
                  <a:solidFill>
                    <a:srgbClr val="FFFFFF"/>
                  </a:solidFill>
                </a:uFill>
                <a:latin typeface="Cabin"/>
                <a:ea typeface="Cabin"/>
              </a:rPr>
              <a:t>Carla se cuida - </a:t>
            </a:r>
            <a:endParaRPr/>
          </a:p>
          <a:p>
            <a:pPr>
              <a:lnSpc>
                <a:spcPct val="200000"/>
              </a:lnSpc>
            </a:pPr>
            <a:r>
              <a:rPr lang="pt-BR" sz="1400" strike="noStrike" spc="-1">
                <a:solidFill>
                  <a:srgbClr val="000000"/>
                </a:solidFill>
                <a:uFill>
                  <a:solidFill>
                    <a:srgbClr val="FFFFFF"/>
                  </a:solidFill>
                </a:uFill>
                <a:latin typeface="Cabin"/>
                <a:ea typeface="Cabin"/>
              </a:rPr>
              <a:t>Gravidez na Adolescência-  </a:t>
            </a:r>
            <a:endParaRPr/>
          </a:p>
          <a:p>
            <a:pPr>
              <a:lnSpc>
                <a:spcPct val="200000"/>
              </a:lnSpc>
            </a:pPr>
            <a:r>
              <a:rPr lang="pt-BR" sz="1400" strike="noStrike" spc="-1">
                <a:solidFill>
                  <a:srgbClr val="000000"/>
                </a:solidFill>
                <a:uFill>
                  <a:solidFill>
                    <a:srgbClr val="FFFFFF"/>
                  </a:solidFill>
                </a:uFill>
                <a:latin typeface="Cabin"/>
                <a:ea typeface="Cabin"/>
              </a:rPr>
              <a:t>Cuidados com a água - </a:t>
            </a:r>
            <a:endParaRPr/>
          </a:p>
          <a:p>
            <a:pPr>
              <a:lnSpc>
                <a:spcPct val="200000"/>
              </a:lnSpc>
            </a:pPr>
            <a:r>
              <a:rPr lang="pt-BR" sz="1400" strike="noStrike" spc="-1">
                <a:solidFill>
                  <a:srgbClr val="000000"/>
                </a:solidFill>
                <a:uFill>
                  <a:solidFill>
                    <a:srgbClr val="FFFFFF"/>
                  </a:solidFill>
                </a:uFill>
                <a:latin typeface="Cabin"/>
                <a:ea typeface="Cabin"/>
              </a:rPr>
              <a:t>O mundo de Anita  - imaginário infantil - </a:t>
            </a:r>
            <a:endParaRPr/>
          </a:p>
          <a:p>
            <a:pPr>
              <a:lnSpc>
                <a:spcPct val="200000"/>
              </a:lnSpc>
            </a:pPr>
            <a:r>
              <a:rPr lang="pt-BR" sz="1400" strike="noStrike" spc="-1">
                <a:solidFill>
                  <a:srgbClr val="000000"/>
                </a:solidFill>
                <a:uFill>
                  <a:solidFill>
                    <a:srgbClr val="FFFFFF"/>
                  </a:solidFill>
                </a:uFill>
                <a:latin typeface="Cabin"/>
                <a:ea typeface="Cabin"/>
              </a:rPr>
              <a:t>Adolescência de Beto - </a:t>
            </a:r>
            <a:endParaRPr/>
          </a:p>
          <a:p>
            <a:pPr>
              <a:lnSpc>
                <a:spcPct val="200000"/>
              </a:lnSpc>
            </a:pPr>
            <a:r>
              <a:rPr lang="pt-BR" sz="1400" strike="noStrike" spc="-1">
                <a:solidFill>
                  <a:srgbClr val="000000"/>
                </a:solidFill>
                <a:uFill>
                  <a:solidFill>
                    <a:srgbClr val="FFFFFF"/>
                  </a:solidFill>
                </a:uFill>
                <a:latin typeface="Cabin"/>
                <a:ea typeface="Cabin"/>
              </a:rPr>
              <a:t>Água é Jóia - </a:t>
            </a:r>
            <a:endParaRPr/>
          </a:p>
          <a:p>
            <a:pPr>
              <a:lnSpc>
                <a:spcPct val="2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1435680" y="274680"/>
            <a:ext cx="7497720" cy="1142640"/>
          </a:xfrm>
          <a:prstGeom prst="rect">
            <a:avLst/>
          </a:prstGeom>
          <a:noFill/>
          <a:ln>
            <a:noFill/>
          </a:ln>
        </p:spPr>
        <p:txBody>
          <a:bodyPr anchor="ctr"/>
          <a:lstStyle/>
          <a:p>
            <a:pPr>
              <a:lnSpc>
                <a:spcPct val="100000"/>
              </a:lnSpc>
            </a:pPr>
            <a:r>
              <a:rPr lang="pt-BR" sz="1600" b="1" strike="noStrike" spc="-1">
                <a:solidFill>
                  <a:srgbClr val="1F54A6"/>
                </a:solidFill>
                <a:uFill>
                  <a:solidFill>
                    <a:srgbClr val="FFFFFF"/>
                  </a:solidFill>
                </a:uFill>
                <a:latin typeface="Cabin"/>
                <a:ea typeface="Cabin"/>
              </a:rPr>
              <a:t>4. Volta Landico! Histórias na Luta contra a Tuberculose - 2000 - Centro de Referência Helio Fraga</a:t>
            </a:r>
            <a:endParaRPr/>
          </a:p>
        </p:txBody>
      </p:sp>
      <p:sp>
        <p:nvSpPr>
          <p:cNvPr id="122" name="TextShape 2"/>
          <p:cNvSpPr txBox="1"/>
          <p:nvPr/>
        </p:nvSpPr>
        <p:spPr>
          <a:xfrm>
            <a:off x="1435680" y="1447920"/>
            <a:ext cx="7497720" cy="3277080"/>
          </a:xfrm>
          <a:prstGeom prst="rect">
            <a:avLst/>
          </a:prstGeom>
          <a:noFill/>
          <a:ln>
            <a:noFill/>
          </a:ln>
        </p:spPr>
        <p:txBody>
          <a:bodyPr/>
          <a:lstStyle/>
          <a:p>
            <a:pPr marL="82440" indent="-5760">
              <a:lnSpc>
                <a:spcPct val="80000"/>
              </a:lnSpc>
            </a:pPr>
            <a:r>
              <a:rPr lang="pt-BR" sz="1380" b="1" strike="noStrike" spc="-1">
                <a:solidFill>
                  <a:srgbClr val="000000"/>
                </a:solidFill>
                <a:uFill>
                  <a:solidFill>
                    <a:srgbClr val="FFFFFF"/>
                  </a:solidFill>
                </a:uFill>
                <a:latin typeface="Cabin"/>
                <a:ea typeface="Cabin"/>
              </a:rPr>
              <a:t>Contexto:  </a:t>
            </a:r>
            <a:r>
              <a:rPr lang="pt-BR" sz="1380" strike="noStrike" spc="-1">
                <a:solidFill>
                  <a:srgbClr val="000000"/>
                </a:solidFill>
                <a:uFill>
                  <a:solidFill>
                    <a:srgbClr val="FFFFFF"/>
                  </a:solidFill>
                </a:uFill>
                <a:latin typeface="Cabin"/>
                <a:ea typeface="Cabin"/>
              </a:rPr>
              <a:t>Em 1999 foram definidos os novos parâmetros para o Plano Nacional de Controle da Tuberculose. Uma série grande de novidades aparece aí, inclusive a ideia de a tuberculose ser tratada por uma equipe multidisciplinar, atendendo a diversos tipos de tuberculose, criando  uma recepção para o paciente vir tomar o remédio diariamente com eles, desenvolvendo uma atitude receptiva com os pacientes, chamando-os pelo nome etc.</a:t>
            </a:r>
            <a:endParaRPr/>
          </a:p>
          <a:p>
            <a:pPr marL="82440" indent="-5760">
              <a:lnSpc>
                <a:spcPct val="80000"/>
              </a:lnSpc>
            </a:pPr>
            <a:r>
              <a:rPr lang="pt-BR" sz="1380" strike="noStrike" spc="-1">
                <a:solidFill>
                  <a:srgbClr val="000000"/>
                </a:solidFill>
                <a:uFill>
                  <a:solidFill>
                    <a:srgbClr val="FFFFFF"/>
                  </a:solidFill>
                </a:uFill>
                <a:latin typeface="Cabin"/>
                <a:ea typeface="Cabin"/>
              </a:rPr>
              <a:t>A Cena Tropical foi chamada para criar um vídeo que pudesse passar estes conceitos básicos para unidades de atendimento do Brasil todo. Depois de um longo trabalho coletivo com reuniões semanais e trabalhos de roteiro, chegamos a uma  história com quase uma hora de duração, um drama envolvendo 28 atores e materializando um modelo ideal de atendimento e enfermagem.  
O vídeo encabeçou todo o material enviado pelo país e depois foi incluindo num DVD novamente disseminado pelo Brasil. Os personagens e situações retratados no vídeo se tornaram referência em todo Brasil para este novo programa de Controle da Tuberculose.</a:t>
            </a:r>
            <a:endParaRPr/>
          </a:p>
          <a:p>
            <a:pPr marL="82440" indent="-5760">
              <a:lnSpc>
                <a:spcPct val="80000"/>
              </a:lnSpc>
            </a:pPr>
            <a:endParaRPr/>
          </a:p>
          <a:p>
            <a:pPr marL="82440" indent="-5760">
              <a:lnSpc>
                <a:spcPct val="80000"/>
              </a:lnSpc>
            </a:pPr>
            <a:r>
              <a:rPr lang="pt-BR" sz="1380" b="1" strike="noStrike" spc="-1">
                <a:solidFill>
                  <a:srgbClr val="000000"/>
                </a:solidFill>
                <a:uFill>
                  <a:solidFill>
                    <a:srgbClr val="FFFFFF"/>
                  </a:solidFill>
                </a:uFill>
                <a:latin typeface="Cabin"/>
                <a:ea typeface="Cabin"/>
              </a:rPr>
              <a:t>Produto:</a:t>
            </a:r>
            <a:endParaRPr/>
          </a:p>
          <a:p>
            <a:pPr marL="365760" indent="-289080">
              <a:lnSpc>
                <a:spcPct val="80000"/>
              </a:lnSpc>
              <a:buClr>
                <a:srgbClr val="6076B4"/>
              </a:buClr>
              <a:buSzPct val="78000"/>
              <a:buFont typeface="Noto Symbol"/>
              <a:buChar char="●"/>
            </a:pPr>
            <a:r>
              <a:rPr lang="pt-BR" sz="1380" strike="noStrike" spc="-1">
                <a:solidFill>
                  <a:srgbClr val="000000"/>
                </a:solidFill>
                <a:uFill>
                  <a:solidFill>
                    <a:srgbClr val="FFFFFF"/>
                  </a:solidFill>
                </a:uFill>
                <a:latin typeface="Cabin"/>
                <a:ea typeface="Cabin"/>
              </a:rPr>
              <a:t>Volta Landico! Histórias de tuberculose - Ficção, 53 minutos</a:t>
            </a:r>
            <a:endParaRPr/>
          </a:p>
          <a:p>
            <a:pPr marL="365760" indent="-212040">
              <a:lnSpc>
                <a:spcPct val="80000"/>
              </a:lnSpc>
            </a:pPr>
            <a:endParaRPr/>
          </a:p>
        </p:txBody>
      </p:sp>
      <p:pic>
        <p:nvPicPr>
          <p:cNvPr id="123" name="Shape 160"/>
          <p:cNvPicPr/>
          <p:nvPr/>
        </p:nvPicPr>
        <p:blipFill>
          <a:blip r:embed="rId2"/>
          <a:stretch/>
        </p:blipFill>
        <p:spPr>
          <a:xfrm>
            <a:off x="6588360" y="4365000"/>
            <a:ext cx="1826640" cy="1223640"/>
          </a:xfrm>
          <a:prstGeom prst="rect">
            <a:avLst/>
          </a:prstGeom>
          <a:ln>
            <a:noFill/>
          </a:ln>
        </p:spPr>
      </p:pic>
      <p:sp>
        <p:nvSpPr>
          <p:cNvPr id="124" name="CustomShape 3"/>
          <p:cNvSpPr/>
          <p:nvPr/>
        </p:nvSpPr>
        <p:spPr>
          <a:xfrm>
            <a:off x="1619640" y="4797000"/>
            <a:ext cx="4608000" cy="3074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pt-BR" sz="1400" strike="noStrike" spc="-1">
                <a:solidFill>
                  <a:srgbClr val="000000"/>
                </a:solidFill>
                <a:uFill>
                  <a:solidFill>
                    <a:srgbClr val="FFFFFF"/>
                  </a:solidFill>
                </a:uFill>
                <a:latin typeface="Cabin"/>
                <a:ea typeface="Cabin"/>
              </a:rPr>
              <a:t>Link para assistir: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4494</Words>
  <Application>Microsoft Office PowerPoint</Application>
  <PresentationFormat>Apresentação na tela (4:3)</PresentationFormat>
  <Paragraphs>266</Paragraphs>
  <Slides>34</Slides>
  <Notes>0</Notes>
  <HiddenSlides>0</HiddenSlides>
  <MMClips>0</MMClips>
  <ScaleCrop>false</ScaleCrop>
  <HeadingPairs>
    <vt:vector size="6" baseType="variant">
      <vt:variant>
        <vt:lpstr>Fontes usadas</vt:lpstr>
      </vt:variant>
      <vt:variant>
        <vt:i4>6</vt:i4>
      </vt:variant>
      <vt:variant>
        <vt:lpstr>Tema</vt:lpstr>
      </vt:variant>
      <vt:variant>
        <vt:i4>3</vt:i4>
      </vt:variant>
      <vt:variant>
        <vt:lpstr>Títulos de slides</vt:lpstr>
      </vt:variant>
      <vt:variant>
        <vt:i4>34</vt:i4>
      </vt:variant>
    </vt:vector>
  </HeadingPairs>
  <TitlesOfParts>
    <vt:vector size="43" baseType="lpstr">
      <vt:lpstr>Aptos</vt:lpstr>
      <vt:lpstr>Aptos Display</vt:lpstr>
      <vt:lpstr>Arial</vt:lpstr>
      <vt:lpstr>Cabin</vt:lpstr>
      <vt:lpstr>Noto Symbol</vt:lpstr>
      <vt:lpstr>StarSymbol</vt:lpstr>
      <vt:lpstr>Office Theme</vt:lpstr>
      <vt:lpstr>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Breno</dc:creator>
  <cp:lastModifiedBy>Breno Kuperman</cp:lastModifiedBy>
  <cp:revision>4</cp:revision>
  <dcterms:modified xsi:type="dcterms:W3CDTF">2025-03-18T18:03:48Z</dcterms:modified>
  <dc:language>pt-BR</dc:language>
</cp:coreProperties>
</file>